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7471" y="2437002"/>
            <a:ext cx="1069705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47471" y="3758565"/>
            <a:ext cx="1069705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5987" y="5945123"/>
            <a:ext cx="6532245" cy="913130"/>
          </a:xfrm>
          <a:custGeom>
            <a:avLst/>
            <a:gdLst/>
            <a:ahLst/>
            <a:cxnLst/>
            <a:rect l="l" t="t" r="r" b="b"/>
            <a:pathLst>
              <a:path w="6532245" h="913129">
                <a:moveTo>
                  <a:pt x="114084" y="21309"/>
                </a:moveTo>
                <a:lnTo>
                  <a:pt x="4850535" y="912874"/>
                </a:lnTo>
                <a:lnTo>
                  <a:pt x="6531867" y="912874"/>
                </a:lnTo>
                <a:lnTo>
                  <a:pt x="114084" y="21309"/>
                </a:lnTo>
                <a:close/>
              </a:path>
              <a:path w="6532245" h="913129">
                <a:moveTo>
                  <a:pt x="876" y="0"/>
                </a:moveTo>
                <a:lnTo>
                  <a:pt x="0" y="5460"/>
                </a:lnTo>
                <a:lnTo>
                  <a:pt x="114084" y="21309"/>
                </a:lnTo>
                <a:lnTo>
                  <a:pt x="876" y="0"/>
                </a:lnTo>
                <a:close/>
              </a:path>
            </a:pathLst>
          </a:custGeom>
          <a:solidFill>
            <a:srgbClr val="A6B8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7700" y="5939028"/>
            <a:ext cx="4873625" cy="919480"/>
          </a:xfrm>
          <a:custGeom>
            <a:avLst/>
            <a:gdLst/>
            <a:ahLst/>
            <a:cxnLst/>
            <a:rect l="l" t="t" r="r" b="b"/>
            <a:pathLst>
              <a:path w="4873625" h="919479">
                <a:moveTo>
                  <a:pt x="0" y="0"/>
                </a:moveTo>
                <a:lnTo>
                  <a:pt x="10566" y="6350"/>
                </a:lnTo>
                <a:lnTo>
                  <a:pt x="3828557" y="918970"/>
                </a:lnTo>
                <a:lnTo>
                  <a:pt x="4873488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4529328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794"/>
            <a:ext cx="4493914" cy="10732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468" y="1119378"/>
            <a:ext cx="79800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050" y="2025650"/>
            <a:ext cx="9359900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9423" y="4953000"/>
            <a:ext cx="9942830" cy="487680"/>
          </a:xfrm>
          <a:custGeom>
            <a:avLst/>
            <a:gdLst/>
            <a:ahLst/>
            <a:cxnLst/>
            <a:rect l="l" t="t" r="r" b="b"/>
            <a:pathLst>
              <a:path w="9942830" h="487679">
                <a:moveTo>
                  <a:pt x="9942576" y="0"/>
                </a:moveTo>
                <a:lnTo>
                  <a:pt x="0" y="289687"/>
                </a:lnTo>
                <a:lnTo>
                  <a:pt x="9942576" y="487680"/>
                </a:lnTo>
                <a:lnTo>
                  <a:pt x="9942576" y="0"/>
                </a:lnTo>
                <a:close/>
              </a:path>
            </a:pathLst>
          </a:custGeom>
          <a:solidFill>
            <a:srgbClr val="A6B8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450" y="5237988"/>
            <a:ext cx="12044045" cy="788035"/>
          </a:xfrm>
          <a:custGeom>
            <a:avLst/>
            <a:gdLst/>
            <a:ahLst/>
            <a:cxnLst/>
            <a:rect l="l" t="t" r="r" b="b"/>
            <a:pathLst>
              <a:path w="12044045" h="788035">
                <a:moveTo>
                  <a:pt x="12043549" y="0"/>
                </a:moveTo>
                <a:lnTo>
                  <a:pt x="0" y="0"/>
                </a:lnTo>
                <a:lnTo>
                  <a:pt x="12043549" y="787908"/>
                </a:lnTo>
                <a:lnTo>
                  <a:pt x="120435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8"/>
            <a:ext cx="12192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370"/>
            <a:ext cx="12191999" cy="802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8403" y="2542032"/>
            <a:ext cx="4360163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67800" y="5459716"/>
            <a:ext cx="2743200" cy="1107996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/>
              <a:t>V</a:t>
            </a:r>
            <a:r>
              <a:rPr lang="en-US" dirty="0" err="1" smtClean="0"/>
              <a:t>arun.s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Dept.of</a:t>
            </a:r>
            <a:r>
              <a:rPr lang="en-US" dirty="0" smtClean="0"/>
              <a:t>. Surgery </a:t>
            </a:r>
            <a:br>
              <a:rPr lang="en-US" dirty="0" smtClean="0"/>
            </a:br>
            <a:r>
              <a:rPr lang="en-US" dirty="0" err="1" smtClean="0"/>
              <a:t>skhmc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15161"/>
            <a:ext cx="3425825" cy="23368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4F81BC"/>
                </a:solidFill>
                <a:latin typeface="Arial"/>
                <a:cs typeface="Arial"/>
              </a:rPr>
              <a:t>	</a:t>
            </a:r>
            <a:r>
              <a:rPr sz="2700" spc="105" dirty="0">
                <a:latin typeface="Arial"/>
                <a:cs typeface="Arial"/>
              </a:rPr>
              <a:t>Mode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6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onset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4F81BC"/>
                </a:solidFill>
                <a:latin typeface="Arial"/>
                <a:cs typeface="Arial"/>
              </a:rPr>
              <a:t>	</a:t>
            </a:r>
            <a:r>
              <a:rPr sz="2700" spc="150" dirty="0">
                <a:latin typeface="Arial"/>
                <a:cs typeface="Arial"/>
              </a:rPr>
              <a:t>Duration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4F81BC"/>
                </a:solidFill>
                <a:latin typeface="Arial"/>
                <a:cs typeface="Arial"/>
              </a:rPr>
              <a:t>	</a:t>
            </a:r>
            <a:r>
              <a:rPr sz="2700" spc="5" dirty="0">
                <a:latin typeface="Arial"/>
                <a:cs typeface="Arial"/>
              </a:rPr>
              <a:t>Pain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4F81BC"/>
                </a:solidFill>
                <a:latin typeface="Arial"/>
                <a:cs typeface="Arial"/>
              </a:rPr>
              <a:t>	</a:t>
            </a:r>
            <a:r>
              <a:rPr sz="2700" spc="90" dirty="0">
                <a:latin typeface="Arial"/>
                <a:cs typeface="Arial"/>
              </a:rPr>
              <a:t>Discharge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4F81BC"/>
                </a:solidFill>
                <a:latin typeface="Arial"/>
                <a:cs typeface="Arial"/>
              </a:rPr>
              <a:t>	</a:t>
            </a:r>
            <a:r>
              <a:rPr sz="2700" spc="90" dirty="0">
                <a:latin typeface="Arial"/>
                <a:cs typeface="Arial"/>
              </a:rPr>
              <a:t>Associated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55" dirty="0">
                <a:latin typeface="Arial"/>
                <a:cs typeface="Arial"/>
              </a:rPr>
              <a:t>disease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423" y="583691"/>
            <a:ext cx="2205228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388367"/>
            <a:ext cx="7331075" cy="39909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80" dirty="0">
                <a:latin typeface="Arial"/>
                <a:cs typeface="Arial"/>
              </a:rPr>
              <a:t>General</a:t>
            </a:r>
            <a:r>
              <a:rPr sz="4000" spc="160" dirty="0">
                <a:latin typeface="Arial"/>
                <a:cs typeface="Arial"/>
              </a:rPr>
              <a:t> </a:t>
            </a:r>
            <a:r>
              <a:rPr sz="4000" spc="125" dirty="0">
                <a:latin typeface="Arial"/>
                <a:cs typeface="Arial"/>
              </a:rPr>
              <a:t>survey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180" dirty="0">
                <a:latin typeface="Arial"/>
                <a:cs typeface="Arial"/>
              </a:rPr>
              <a:t>Inspection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130" dirty="0">
                <a:latin typeface="Arial"/>
                <a:cs typeface="Arial"/>
              </a:rPr>
              <a:t>Palpation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175" dirty="0">
                <a:latin typeface="Arial"/>
                <a:cs typeface="Arial"/>
              </a:rPr>
              <a:t>Examination </a:t>
            </a:r>
            <a:r>
              <a:rPr sz="4000" spc="290" dirty="0">
                <a:latin typeface="Arial"/>
                <a:cs typeface="Arial"/>
              </a:rPr>
              <a:t>of </a:t>
            </a:r>
            <a:r>
              <a:rPr sz="4000" spc="254" dirty="0">
                <a:latin typeface="Arial"/>
                <a:cs typeface="Arial"/>
              </a:rPr>
              <a:t>lymph</a:t>
            </a:r>
            <a:r>
              <a:rPr sz="4000" spc="85" dirty="0">
                <a:latin typeface="Arial"/>
                <a:cs typeface="Arial"/>
              </a:rPr>
              <a:t> </a:t>
            </a:r>
            <a:r>
              <a:rPr sz="4000" spc="80" dirty="0">
                <a:latin typeface="Arial"/>
                <a:cs typeface="Arial"/>
              </a:rPr>
              <a:t>nodes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100" dirty="0">
                <a:latin typeface="Arial"/>
                <a:cs typeface="Arial"/>
              </a:rPr>
              <a:t>Vascular</a:t>
            </a:r>
            <a:r>
              <a:rPr sz="4000" spc="165" dirty="0">
                <a:latin typeface="Arial"/>
                <a:cs typeface="Arial"/>
              </a:rPr>
              <a:t> </a:t>
            </a:r>
            <a:r>
              <a:rPr sz="4000" spc="190" dirty="0">
                <a:latin typeface="Arial"/>
                <a:cs typeface="Arial"/>
              </a:rPr>
              <a:t>insufficiency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428625" algn="l"/>
              </a:tabLst>
            </a:pPr>
            <a:r>
              <a:rPr sz="2700" spc="-775" dirty="0">
                <a:solidFill>
                  <a:srgbClr val="4F81BC"/>
                </a:solidFill>
                <a:latin typeface="Arial"/>
                <a:cs typeface="Arial"/>
              </a:rPr>
              <a:t>	</a:t>
            </a:r>
            <a:r>
              <a:rPr sz="4000" spc="85" dirty="0">
                <a:latin typeface="Arial"/>
                <a:cs typeface="Arial"/>
              </a:rPr>
              <a:t>Nerve</a:t>
            </a:r>
            <a:r>
              <a:rPr sz="4000" spc="145" dirty="0">
                <a:latin typeface="Arial"/>
                <a:cs typeface="Arial"/>
              </a:rPr>
              <a:t> </a:t>
            </a:r>
            <a:r>
              <a:rPr sz="4000" spc="150" dirty="0">
                <a:latin typeface="Arial"/>
                <a:cs typeface="Arial"/>
              </a:rPr>
              <a:t>lesions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7004" y="434340"/>
            <a:ext cx="8325611" cy="8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392377"/>
            <a:ext cx="5534025" cy="4331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875"/>
              </a:lnSpc>
              <a:spcBef>
                <a:spcPts val="105"/>
              </a:spcBef>
            </a:pPr>
            <a:r>
              <a:rPr sz="2750" spc="-78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5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100" b="1" spc="-245" dirty="0">
                <a:latin typeface="Arial"/>
                <a:cs typeface="Arial"/>
              </a:rPr>
              <a:t>SIZE </a:t>
            </a:r>
            <a:r>
              <a:rPr sz="4100" b="1" spc="25" dirty="0">
                <a:latin typeface="Arial"/>
                <a:cs typeface="Arial"/>
              </a:rPr>
              <a:t>AND</a:t>
            </a:r>
            <a:r>
              <a:rPr sz="4100" b="1" spc="-425" dirty="0">
                <a:latin typeface="Arial"/>
                <a:cs typeface="Arial"/>
              </a:rPr>
              <a:t> </a:t>
            </a:r>
            <a:r>
              <a:rPr sz="4100" b="1" spc="-315" dirty="0">
                <a:latin typeface="Arial"/>
                <a:cs typeface="Arial"/>
              </a:rPr>
              <a:t>SHAPE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ts val="4830"/>
              </a:lnSpc>
            </a:pPr>
            <a:r>
              <a:rPr sz="2750" spc="-78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5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100" b="1" spc="-235" dirty="0">
                <a:latin typeface="Arial"/>
                <a:cs typeface="Arial"/>
              </a:rPr>
              <a:t>NUMBER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ts val="4830"/>
              </a:lnSpc>
            </a:pPr>
            <a:r>
              <a:rPr sz="2750" spc="-78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5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100" b="1" spc="-90" dirty="0">
                <a:latin typeface="Arial"/>
                <a:cs typeface="Arial"/>
              </a:rPr>
              <a:t>POSITION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ts val="4825"/>
              </a:lnSpc>
            </a:pPr>
            <a:r>
              <a:rPr sz="2750" spc="-78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5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100" b="1" spc="-280" dirty="0">
                <a:latin typeface="Arial"/>
                <a:cs typeface="Arial"/>
              </a:rPr>
              <a:t>EDGE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ts val="4830"/>
              </a:lnSpc>
            </a:pPr>
            <a:r>
              <a:rPr sz="2750" spc="-78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5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100" b="1" spc="-195" dirty="0">
                <a:latin typeface="Arial"/>
                <a:cs typeface="Arial"/>
              </a:rPr>
              <a:t>FLOOR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ts val="4830"/>
              </a:lnSpc>
            </a:pPr>
            <a:r>
              <a:rPr sz="2750" spc="-78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5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100" b="1" spc="-185" dirty="0">
                <a:latin typeface="Arial"/>
                <a:cs typeface="Arial"/>
              </a:rPr>
              <a:t>DISCHARGE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ts val="4875"/>
              </a:lnSpc>
            </a:pPr>
            <a:r>
              <a:rPr sz="2750" spc="-78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5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100" b="1" spc="-130" dirty="0">
                <a:latin typeface="Arial"/>
                <a:cs typeface="Arial"/>
              </a:rPr>
              <a:t>SURROUNDING  </a:t>
            </a:r>
            <a:r>
              <a:rPr sz="4100" b="1" spc="-365" dirty="0">
                <a:latin typeface="Arial"/>
                <a:cs typeface="Arial"/>
              </a:rPr>
              <a:t>AREA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236" y="150876"/>
            <a:ext cx="4700016" cy="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3300" y="97535"/>
            <a:ext cx="5577840" cy="40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14450" y="1352550"/>
          <a:ext cx="8585200" cy="504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2600"/>
                <a:gridCol w="4292600"/>
              </a:tblGrid>
              <a:tr h="104013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60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Arterial</a:t>
                      </a:r>
                      <a:r>
                        <a:rPr sz="2800" b="1" spc="-185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95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ulcer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377825">
                        <a:lnSpc>
                          <a:spcPct val="100000"/>
                        </a:lnSpc>
                        <a:spcBef>
                          <a:spcPts val="175"/>
                        </a:spcBef>
                        <a:tabLst>
                          <a:tab pos="753745" algn="l"/>
                        </a:tabLst>
                      </a:pPr>
                      <a:r>
                        <a:rPr sz="2800" b="1" spc="-210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Tip </a:t>
                      </a:r>
                      <a:r>
                        <a:rPr sz="2800" b="1" spc="-114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800" b="1" spc="-170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2800" b="1" spc="-175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toes, </a:t>
                      </a:r>
                      <a:r>
                        <a:rPr sz="2800" b="1" spc="-140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dorsum</a:t>
                      </a:r>
                      <a:r>
                        <a:rPr sz="2800" b="1" spc="-400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14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2800" b="1" spc="-170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the	</a:t>
                      </a:r>
                      <a:r>
                        <a:rPr sz="2800" b="1" spc="-130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foot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1000760">
                <a:tc>
                  <a:txBody>
                    <a:bodyPr/>
                    <a:lstStyle/>
                    <a:p>
                      <a:pPr marL="97790" marR="3232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70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Long </a:t>
                      </a:r>
                      <a:r>
                        <a:rPr sz="2800" b="1" spc="-13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saphenous</a:t>
                      </a:r>
                      <a:r>
                        <a:rPr sz="2800" b="1" spc="-28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60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varicosity  </a:t>
                      </a:r>
                      <a:r>
                        <a:rPr sz="2800" b="1" spc="-14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2800" b="1" spc="-204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9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ulcer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70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Medial </a:t>
                      </a:r>
                      <a:r>
                        <a:rPr sz="2800" b="1" spc="-14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side </a:t>
                      </a:r>
                      <a:r>
                        <a:rPr sz="2800" b="1" spc="-120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800" b="1" spc="-170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2800" b="1" spc="-490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80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leg.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97790" marR="2228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40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Short </a:t>
                      </a:r>
                      <a:r>
                        <a:rPr sz="2800" b="1" spc="-135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saphenous</a:t>
                      </a:r>
                      <a:r>
                        <a:rPr sz="2800" b="1" spc="-295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60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varicosity  </a:t>
                      </a:r>
                      <a:r>
                        <a:rPr sz="2800" b="1" spc="-145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2800" b="1" spc="-204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95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ulcer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00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Lateral </a:t>
                      </a:r>
                      <a:r>
                        <a:rPr sz="2800" b="1" spc="-145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side </a:t>
                      </a:r>
                      <a:r>
                        <a:rPr sz="2800" b="1" spc="-120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800" b="1" spc="-170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2800" b="1" spc="-345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80" dirty="0">
                          <a:solidFill>
                            <a:srgbClr val="E36C09"/>
                          </a:solidFill>
                          <a:latin typeface="Trebuchet MS"/>
                          <a:cs typeface="Trebuchet MS"/>
                        </a:rPr>
                        <a:t>leg.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007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7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Perforating</a:t>
                      </a:r>
                      <a:r>
                        <a:rPr sz="2800" b="1" spc="-19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8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ulcers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4953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7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Over the </a:t>
                      </a:r>
                      <a:r>
                        <a:rPr sz="2800" b="1" spc="-13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sole </a:t>
                      </a:r>
                      <a:r>
                        <a:rPr sz="2800" b="1" spc="-14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800" b="1" spc="-40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7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pressure  </a:t>
                      </a:r>
                      <a:r>
                        <a:rPr sz="2800" b="1" spc="-15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points.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130" dirty="0">
                          <a:solidFill>
                            <a:srgbClr val="943735"/>
                          </a:solidFill>
                          <a:latin typeface="Trebuchet MS"/>
                          <a:cs typeface="Trebuchet MS"/>
                        </a:rPr>
                        <a:t>Nonhealing</a:t>
                      </a:r>
                      <a:r>
                        <a:rPr sz="2800" b="1" spc="-180" dirty="0">
                          <a:solidFill>
                            <a:srgbClr val="9437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95" dirty="0">
                          <a:solidFill>
                            <a:srgbClr val="943735"/>
                          </a:solidFill>
                          <a:latin typeface="Trebuchet MS"/>
                          <a:cs typeface="Trebuchet MS"/>
                        </a:rPr>
                        <a:t>ulcer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170" dirty="0">
                          <a:solidFill>
                            <a:srgbClr val="943735"/>
                          </a:solidFill>
                          <a:latin typeface="Trebuchet MS"/>
                          <a:cs typeface="Trebuchet MS"/>
                        </a:rPr>
                        <a:t>Over the</a:t>
                      </a:r>
                      <a:r>
                        <a:rPr sz="2800" b="1" spc="-240" dirty="0">
                          <a:solidFill>
                            <a:srgbClr val="9437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40" dirty="0">
                          <a:solidFill>
                            <a:srgbClr val="943735"/>
                          </a:solidFill>
                          <a:latin typeface="Trebuchet MS"/>
                          <a:cs typeface="Trebuchet MS"/>
                        </a:rPr>
                        <a:t>shin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768" y="2277236"/>
            <a:ext cx="10850880" cy="181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10" dirty="0">
                <a:solidFill>
                  <a:srgbClr val="92D050"/>
                </a:solidFill>
                <a:latin typeface="Arial"/>
                <a:cs typeface="Arial"/>
              </a:rPr>
              <a:t>DEF: </a:t>
            </a:r>
            <a:r>
              <a:rPr sz="3000" spc="114" dirty="0">
                <a:solidFill>
                  <a:srgbClr val="00AFEF"/>
                </a:solidFill>
                <a:latin typeface="Arial"/>
                <a:cs typeface="Arial"/>
              </a:rPr>
              <a:t>This </a:t>
            </a:r>
            <a:r>
              <a:rPr sz="3000" spc="110" dirty="0">
                <a:solidFill>
                  <a:srgbClr val="00AFEF"/>
                </a:solidFill>
                <a:latin typeface="Arial"/>
                <a:cs typeface="Arial"/>
              </a:rPr>
              <a:t>is </a:t>
            </a:r>
            <a:r>
              <a:rPr sz="3000" spc="114" dirty="0">
                <a:solidFill>
                  <a:srgbClr val="00AFEF"/>
                </a:solidFill>
                <a:latin typeface="Arial"/>
                <a:cs typeface="Arial"/>
              </a:rPr>
              <a:t>between </a:t>
            </a:r>
            <a:r>
              <a:rPr sz="3000" spc="155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3000" spc="210" dirty="0">
                <a:solidFill>
                  <a:srgbClr val="00AFEF"/>
                </a:solidFill>
                <a:latin typeface="Arial"/>
                <a:cs typeface="Arial"/>
              </a:rPr>
              <a:t>floor </a:t>
            </a:r>
            <a:r>
              <a:rPr sz="3000" spc="215" dirty="0">
                <a:solidFill>
                  <a:srgbClr val="00AFEF"/>
                </a:solidFill>
                <a:latin typeface="Arial"/>
                <a:cs typeface="Arial"/>
              </a:rPr>
              <a:t>of </a:t>
            </a:r>
            <a:r>
              <a:rPr sz="3000" spc="155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3000" spc="130" dirty="0">
                <a:solidFill>
                  <a:srgbClr val="00AFEF"/>
                </a:solidFill>
                <a:latin typeface="Arial"/>
                <a:cs typeface="Arial"/>
              </a:rPr>
              <a:t>ulcer and </a:t>
            </a:r>
            <a:r>
              <a:rPr sz="3000" spc="155" dirty="0">
                <a:solidFill>
                  <a:srgbClr val="00AFEF"/>
                </a:solidFill>
                <a:latin typeface="Arial"/>
                <a:cs typeface="Arial"/>
              </a:rPr>
              <a:t>the</a:t>
            </a:r>
            <a:r>
              <a:rPr sz="3000" spc="8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000" spc="170" dirty="0">
                <a:solidFill>
                  <a:srgbClr val="00AFEF"/>
                </a:solidFill>
                <a:latin typeface="Arial"/>
                <a:cs typeface="Arial"/>
              </a:rPr>
              <a:t>margin.</a:t>
            </a:r>
            <a:endParaRPr sz="3000">
              <a:latin typeface="Arial"/>
              <a:cs typeface="Arial"/>
            </a:endParaRPr>
          </a:p>
          <a:p>
            <a:pPr marL="268605" marR="1883410">
              <a:lnSpc>
                <a:spcPts val="3240"/>
              </a:lnSpc>
              <a:spcBef>
                <a:spcPts val="445"/>
              </a:spcBef>
            </a:pPr>
            <a:r>
              <a:rPr sz="3000" spc="8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000" spc="185" dirty="0">
                <a:solidFill>
                  <a:srgbClr val="FF0000"/>
                </a:solidFill>
                <a:latin typeface="Arial"/>
                <a:cs typeface="Arial"/>
              </a:rPr>
              <a:t>margin </a:t>
            </a:r>
            <a:r>
              <a:rPr sz="3000" spc="110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3000" spc="15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000" spc="185" dirty="0">
                <a:solidFill>
                  <a:srgbClr val="FF0000"/>
                </a:solidFill>
                <a:latin typeface="Arial"/>
                <a:cs typeface="Arial"/>
              </a:rPr>
              <a:t>junction </a:t>
            </a:r>
            <a:r>
              <a:rPr sz="3000" spc="114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3000" spc="15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180" dirty="0">
                <a:solidFill>
                  <a:srgbClr val="FF0000"/>
                </a:solidFill>
                <a:latin typeface="Arial"/>
                <a:cs typeface="Arial"/>
              </a:rPr>
              <a:t>normal  </a:t>
            </a:r>
            <a:r>
              <a:rPr sz="3000" spc="175" dirty="0">
                <a:solidFill>
                  <a:srgbClr val="FF0000"/>
                </a:solidFill>
                <a:latin typeface="Arial"/>
                <a:cs typeface="Arial"/>
              </a:rPr>
              <a:t>epithelium </a:t>
            </a:r>
            <a:r>
              <a:rPr sz="3000" spc="13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3000" spc="15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0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125" dirty="0">
                <a:solidFill>
                  <a:srgbClr val="FF0000"/>
                </a:solidFill>
                <a:latin typeface="Arial"/>
                <a:cs typeface="Arial"/>
              </a:rPr>
              <a:t>ulcer.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590"/>
              </a:lnSpc>
            </a:pPr>
            <a:r>
              <a:rPr sz="2800" spc="45" dirty="0">
                <a:latin typeface="Arial"/>
                <a:cs typeface="Arial"/>
              </a:rPr>
              <a:t>These </a:t>
            </a:r>
            <a:r>
              <a:rPr sz="2800" spc="180" dirty="0">
                <a:latin typeface="Arial"/>
                <a:cs typeface="Arial"/>
              </a:rPr>
              <a:t>two </a:t>
            </a:r>
            <a:r>
              <a:rPr sz="2800" spc="135" dirty="0">
                <a:latin typeface="Arial"/>
                <a:cs typeface="Arial"/>
              </a:rPr>
              <a:t>parts </a:t>
            </a:r>
            <a:r>
              <a:rPr sz="2800" spc="114" dirty="0">
                <a:latin typeface="Arial"/>
                <a:cs typeface="Arial"/>
              </a:rPr>
              <a:t>represent </a:t>
            </a:r>
            <a:r>
              <a:rPr sz="3000" b="1" spc="-20" dirty="0">
                <a:latin typeface="Arial"/>
                <a:cs typeface="Arial"/>
              </a:rPr>
              <a:t>areas </a:t>
            </a:r>
            <a:r>
              <a:rPr sz="3000" b="1" spc="60" dirty="0">
                <a:latin typeface="Arial"/>
                <a:cs typeface="Arial"/>
              </a:rPr>
              <a:t>of </a:t>
            </a:r>
            <a:r>
              <a:rPr sz="3000" b="1" spc="85" dirty="0">
                <a:latin typeface="Arial"/>
                <a:cs typeface="Arial"/>
              </a:rPr>
              <a:t>maximum</a:t>
            </a:r>
            <a:r>
              <a:rPr sz="3000" b="1" spc="295" dirty="0">
                <a:latin typeface="Arial"/>
                <a:cs typeface="Arial"/>
              </a:rPr>
              <a:t> </a:t>
            </a:r>
            <a:r>
              <a:rPr sz="3000" b="1" spc="5" dirty="0">
                <a:latin typeface="Arial"/>
                <a:cs typeface="Arial"/>
              </a:rPr>
              <a:t>activity.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3019" y="871727"/>
            <a:ext cx="1580388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2808732"/>
            <a:ext cx="7313676" cy="2982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1400" y="831850"/>
            <a:ext cx="0" cy="1824355"/>
          </a:xfrm>
          <a:custGeom>
            <a:avLst/>
            <a:gdLst/>
            <a:ahLst/>
            <a:cxnLst/>
            <a:rect l="l" t="t" r="r" b="b"/>
            <a:pathLst>
              <a:path h="1824355">
                <a:moveTo>
                  <a:pt x="0" y="0"/>
                </a:moveTo>
                <a:lnTo>
                  <a:pt x="0" y="18241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6600" y="831850"/>
            <a:ext cx="0" cy="1824355"/>
          </a:xfrm>
          <a:custGeom>
            <a:avLst/>
            <a:gdLst/>
            <a:ahLst/>
            <a:cxnLst/>
            <a:rect l="l" t="t" r="r" b="b"/>
            <a:pathLst>
              <a:path h="1824355">
                <a:moveTo>
                  <a:pt x="0" y="0"/>
                </a:moveTo>
                <a:lnTo>
                  <a:pt x="0" y="18241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36200" y="831850"/>
            <a:ext cx="0" cy="1824355"/>
          </a:xfrm>
          <a:custGeom>
            <a:avLst/>
            <a:gdLst/>
            <a:ahLst/>
            <a:cxnLst/>
            <a:rect l="l" t="t" r="r" b="b"/>
            <a:pathLst>
              <a:path h="1824355">
                <a:moveTo>
                  <a:pt x="0" y="0"/>
                </a:moveTo>
                <a:lnTo>
                  <a:pt x="0" y="18241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2950" y="844550"/>
            <a:ext cx="4102100" cy="1773555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1587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25"/>
              </a:spcBef>
              <a:tabLst>
                <a:tab pos="600075" algn="l"/>
              </a:tabLst>
            </a:pPr>
            <a:r>
              <a:rPr sz="2800" b="1" spc="-185" dirty="0">
                <a:solidFill>
                  <a:srgbClr val="FFFFFF"/>
                </a:solidFill>
                <a:latin typeface="Trebuchet MS"/>
                <a:cs typeface="Trebuchet MS"/>
              </a:rPr>
              <a:t>A.	</a:t>
            </a:r>
            <a:r>
              <a:rPr sz="2800" b="1" spc="-125" dirty="0">
                <a:solidFill>
                  <a:srgbClr val="FFFFFF"/>
                </a:solidFill>
                <a:latin typeface="Trebuchet MS"/>
                <a:cs typeface="Trebuchet MS"/>
              </a:rPr>
              <a:t>Sloping</a:t>
            </a:r>
            <a:r>
              <a:rPr sz="2800" b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65" dirty="0">
                <a:solidFill>
                  <a:srgbClr val="FFFFFF"/>
                </a:solidFill>
                <a:latin typeface="Trebuchet MS"/>
                <a:cs typeface="Trebuchet MS"/>
              </a:rPr>
              <a:t>edge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7750" y="844550"/>
            <a:ext cx="4102100" cy="1773555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15875" rIns="0" bIns="0" rtlCol="0">
            <a:spAutoFit/>
          </a:bodyPr>
          <a:lstStyle/>
          <a:p>
            <a:pPr marL="85725" marR="396240">
              <a:lnSpc>
                <a:spcPct val="100000"/>
              </a:lnSpc>
              <a:spcBef>
                <a:spcPts val="125"/>
              </a:spcBef>
              <a:tabLst>
                <a:tab pos="636270" algn="l"/>
              </a:tabLst>
            </a:pP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All	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healing </a:t>
            </a:r>
            <a:r>
              <a:rPr sz="2800" spc="-185" dirty="0">
                <a:solidFill>
                  <a:srgbClr val="FFFFFF"/>
                </a:solidFill>
                <a:latin typeface="Trebuchet MS"/>
                <a:cs typeface="Trebuchet MS"/>
              </a:rPr>
              <a:t>ulcers 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like  </a:t>
            </a:r>
            <a:r>
              <a:rPr sz="2800" spc="-165" dirty="0">
                <a:solidFill>
                  <a:srgbClr val="FFFFFF"/>
                </a:solidFill>
                <a:latin typeface="Trebuchet MS"/>
                <a:cs typeface="Trebuchet MS"/>
              </a:rPr>
              <a:t>traumatic </a:t>
            </a:r>
            <a:r>
              <a:rPr sz="2800" spc="-200" dirty="0">
                <a:solidFill>
                  <a:srgbClr val="FFFFFF"/>
                </a:solidFill>
                <a:latin typeface="Trebuchet MS"/>
                <a:cs typeface="Trebuchet MS"/>
              </a:rPr>
              <a:t>ulcers,</a:t>
            </a:r>
            <a:r>
              <a:rPr sz="2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venous  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Ulcers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2819400"/>
            <a:ext cx="7519416" cy="309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0300" y="527050"/>
            <a:ext cx="0" cy="2341880"/>
          </a:xfrm>
          <a:custGeom>
            <a:avLst/>
            <a:gdLst/>
            <a:ahLst/>
            <a:cxnLst/>
            <a:rect l="l" t="t" r="r" b="b"/>
            <a:pathLst>
              <a:path h="2341880">
                <a:moveTo>
                  <a:pt x="0" y="0"/>
                </a:moveTo>
                <a:lnTo>
                  <a:pt x="0" y="23417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527050"/>
            <a:ext cx="0" cy="2341880"/>
          </a:xfrm>
          <a:custGeom>
            <a:avLst/>
            <a:gdLst/>
            <a:ahLst/>
            <a:cxnLst/>
            <a:rect l="l" t="t" r="r" b="b"/>
            <a:pathLst>
              <a:path h="2341880">
                <a:moveTo>
                  <a:pt x="0" y="0"/>
                </a:moveTo>
                <a:lnTo>
                  <a:pt x="0" y="23417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527050"/>
            <a:ext cx="0" cy="2341880"/>
          </a:xfrm>
          <a:custGeom>
            <a:avLst/>
            <a:gdLst/>
            <a:ahLst/>
            <a:cxnLst/>
            <a:rect l="l" t="t" r="r" b="b"/>
            <a:pathLst>
              <a:path h="2341880">
                <a:moveTo>
                  <a:pt x="0" y="0"/>
                </a:moveTo>
                <a:lnTo>
                  <a:pt x="0" y="23417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3750" y="539750"/>
            <a:ext cx="4140200" cy="229108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6985" rIns="0" bIns="0" rtlCol="0">
            <a:spAutoFit/>
          </a:bodyPr>
          <a:lstStyle/>
          <a:p>
            <a:pPr marL="828675" marR="846455" indent="-744220">
              <a:lnSpc>
                <a:spcPct val="100000"/>
              </a:lnSpc>
              <a:spcBef>
                <a:spcPts val="55"/>
              </a:spcBef>
            </a:pPr>
            <a:r>
              <a:rPr sz="4000" b="1" spc="-275" dirty="0">
                <a:solidFill>
                  <a:srgbClr val="FFFFFF"/>
                </a:solidFill>
                <a:latin typeface="Trebuchet MS"/>
                <a:cs typeface="Trebuchet MS"/>
              </a:rPr>
              <a:t>B. </a:t>
            </a:r>
            <a:r>
              <a:rPr sz="4000" b="1" spc="-250" dirty="0">
                <a:solidFill>
                  <a:srgbClr val="FFFFFF"/>
                </a:solidFill>
                <a:latin typeface="Trebuchet MS"/>
                <a:cs typeface="Trebuchet MS"/>
              </a:rPr>
              <a:t>Punched</a:t>
            </a:r>
            <a:r>
              <a:rPr sz="4000" b="1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180" dirty="0">
                <a:solidFill>
                  <a:srgbClr val="FFFFFF"/>
                </a:solidFill>
                <a:latin typeface="Trebuchet MS"/>
                <a:cs typeface="Trebuchet MS"/>
              </a:rPr>
              <a:t>out  </a:t>
            </a:r>
            <a:r>
              <a:rPr sz="4000" b="1" spc="-229" dirty="0">
                <a:solidFill>
                  <a:srgbClr val="FFFFFF"/>
                </a:solidFill>
                <a:latin typeface="Trebuchet MS"/>
                <a:cs typeface="Trebuchet MS"/>
              </a:rPr>
              <a:t>edge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16650" y="539750"/>
            <a:ext cx="4140200" cy="229108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6985" rIns="0" bIns="0" rtlCol="0">
            <a:spAutoFit/>
          </a:bodyPr>
          <a:lstStyle/>
          <a:p>
            <a:pPr marL="85725" marR="268605">
              <a:lnSpc>
                <a:spcPct val="100000"/>
              </a:lnSpc>
              <a:spcBef>
                <a:spcPts val="55"/>
              </a:spcBef>
            </a:pPr>
            <a:r>
              <a:rPr sz="4000" spc="-185" dirty="0">
                <a:solidFill>
                  <a:srgbClr val="FFFFFF"/>
                </a:solidFill>
                <a:latin typeface="Trebuchet MS"/>
                <a:cs typeface="Trebuchet MS"/>
              </a:rPr>
              <a:t>Gummatous  </a:t>
            </a:r>
            <a:r>
              <a:rPr sz="4000" spc="-260" dirty="0">
                <a:solidFill>
                  <a:srgbClr val="FFFFFF"/>
                </a:solidFill>
                <a:latin typeface="Trebuchet MS"/>
                <a:cs typeface="Trebuchet MS"/>
              </a:rPr>
              <a:t>ulcers </a:t>
            </a:r>
            <a:r>
              <a:rPr sz="4000" spc="-18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40" dirty="0">
                <a:solidFill>
                  <a:srgbClr val="FFFFFF"/>
                </a:solidFill>
                <a:latin typeface="Trebuchet MS"/>
                <a:cs typeface="Trebuchet MS"/>
              </a:rPr>
              <a:t>trophic  </a:t>
            </a:r>
            <a:r>
              <a:rPr sz="4000" spc="-280" dirty="0">
                <a:solidFill>
                  <a:srgbClr val="FFFFFF"/>
                </a:solidFill>
                <a:latin typeface="Trebuchet MS"/>
                <a:cs typeface="Trebuchet MS"/>
              </a:rPr>
              <a:t>ulcers.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450850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5">
                <a:moveTo>
                  <a:pt x="0" y="0"/>
                </a:moveTo>
                <a:lnTo>
                  <a:pt x="0" y="21289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450850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5">
                <a:moveTo>
                  <a:pt x="0" y="0"/>
                </a:moveTo>
                <a:lnTo>
                  <a:pt x="0" y="21289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800" y="450850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5">
                <a:moveTo>
                  <a:pt x="0" y="0"/>
                </a:moveTo>
                <a:lnTo>
                  <a:pt x="0" y="21289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87550" y="463550"/>
            <a:ext cx="4102100" cy="207835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175" rIns="0" bIns="0" rtlCol="0">
            <a:spAutoFit/>
          </a:bodyPr>
          <a:lstStyle/>
          <a:p>
            <a:pPr marL="85090" marR="515620">
              <a:lnSpc>
                <a:spcPct val="100000"/>
              </a:lnSpc>
              <a:spcBef>
                <a:spcPts val="25"/>
              </a:spcBef>
            </a:pPr>
            <a:r>
              <a:rPr sz="4400" b="1" spc="-405" dirty="0">
                <a:solidFill>
                  <a:srgbClr val="92D050"/>
                </a:solidFill>
                <a:latin typeface="Trebuchet MS"/>
                <a:cs typeface="Trebuchet MS"/>
              </a:rPr>
              <a:t>C. </a:t>
            </a:r>
            <a:r>
              <a:rPr sz="4400" b="1" spc="-235" dirty="0">
                <a:solidFill>
                  <a:srgbClr val="92D050"/>
                </a:solidFill>
                <a:latin typeface="Trebuchet MS"/>
                <a:cs typeface="Trebuchet MS"/>
              </a:rPr>
              <a:t>Undermined  </a:t>
            </a:r>
            <a:r>
              <a:rPr sz="4400" b="1" spc="-250" dirty="0">
                <a:solidFill>
                  <a:srgbClr val="92D050"/>
                </a:solidFill>
                <a:latin typeface="Trebuchet MS"/>
                <a:cs typeface="Trebuchet MS"/>
              </a:rPr>
              <a:t>edge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02350" y="463550"/>
            <a:ext cx="4102100" cy="207835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175" rIns="0" bIns="0" rtlCol="0">
            <a:spAutoFit/>
          </a:bodyPr>
          <a:lstStyle/>
          <a:p>
            <a:pPr marL="85725" marR="1193800">
              <a:lnSpc>
                <a:spcPct val="100000"/>
              </a:lnSpc>
              <a:spcBef>
                <a:spcPts val="25"/>
              </a:spcBef>
            </a:pPr>
            <a:r>
              <a:rPr sz="4400" spc="-745" dirty="0">
                <a:solidFill>
                  <a:srgbClr val="92D050"/>
                </a:solidFill>
                <a:latin typeface="Trebuchet MS"/>
                <a:cs typeface="Trebuchet MS"/>
              </a:rPr>
              <a:t>T</a:t>
            </a:r>
            <a:r>
              <a:rPr sz="4400" spc="-285" dirty="0">
                <a:solidFill>
                  <a:srgbClr val="92D050"/>
                </a:solidFill>
                <a:latin typeface="Trebuchet MS"/>
                <a:cs typeface="Trebuchet MS"/>
              </a:rPr>
              <a:t>ube</a:t>
            </a:r>
            <a:r>
              <a:rPr sz="4400" spc="-270" dirty="0">
                <a:solidFill>
                  <a:srgbClr val="92D050"/>
                </a:solidFill>
                <a:latin typeface="Trebuchet MS"/>
                <a:cs typeface="Trebuchet MS"/>
              </a:rPr>
              <a:t>r</a:t>
            </a:r>
            <a:r>
              <a:rPr sz="4400" spc="-210" dirty="0">
                <a:solidFill>
                  <a:srgbClr val="92D050"/>
                </a:solidFill>
                <a:latin typeface="Trebuchet MS"/>
                <a:cs typeface="Trebuchet MS"/>
              </a:rPr>
              <a:t>culous  </a:t>
            </a:r>
            <a:r>
              <a:rPr sz="4400" spc="-280" dirty="0">
                <a:solidFill>
                  <a:srgbClr val="92D050"/>
                </a:solidFill>
                <a:latin typeface="Trebuchet MS"/>
                <a:cs typeface="Trebuchet MS"/>
              </a:rPr>
              <a:t>ulcers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9800" y="2895600"/>
            <a:ext cx="7772400" cy="3765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3200400"/>
            <a:ext cx="6934200" cy="320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374650"/>
            <a:ext cx="0" cy="2555875"/>
          </a:xfrm>
          <a:custGeom>
            <a:avLst/>
            <a:gdLst/>
            <a:ahLst/>
            <a:cxnLst/>
            <a:rect l="l" t="t" r="r" b="b"/>
            <a:pathLst>
              <a:path h="2555875">
                <a:moveTo>
                  <a:pt x="0" y="0"/>
                </a:moveTo>
                <a:lnTo>
                  <a:pt x="0" y="25558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374650"/>
            <a:ext cx="0" cy="2555875"/>
          </a:xfrm>
          <a:custGeom>
            <a:avLst/>
            <a:gdLst/>
            <a:ahLst/>
            <a:cxnLst/>
            <a:rect l="l" t="t" r="r" b="b"/>
            <a:pathLst>
              <a:path h="2555875">
                <a:moveTo>
                  <a:pt x="0" y="0"/>
                </a:moveTo>
                <a:lnTo>
                  <a:pt x="0" y="25558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9400" y="374650"/>
            <a:ext cx="0" cy="2555875"/>
          </a:xfrm>
          <a:custGeom>
            <a:avLst/>
            <a:gdLst/>
            <a:ahLst/>
            <a:cxnLst/>
            <a:rect l="l" t="t" r="r" b="b"/>
            <a:pathLst>
              <a:path h="2555875">
                <a:moveTo>
                  <a:pt x="0" y="0"/>
                </a:moveTo>
                <a:lnTo>
                  <a:pt x="0" y="25558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8950" y="387350"/>
            <a:ext cx="4330700" cy="250507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6985" rIns="0" bIns="0" rtlCol="0">
            <a:spAutoFit/>
          </a:bodyPr>
          <a:lstStyle/>
          <a:p>
            <a:pPr marL="85090" marR="1151255">
              <a:lnSpc>
                <a:spcPct val="100000"/>
              </a:lnSpc>
              <a:spcBef>
                <a:spcPts val="55"/>
              </a:spcBef>
            </a:pPr>
            <a:r>
              <a:rPr sz="4000" b="1" spc="-270" dirty="0">
                <a:solidFill>
                  <a:srgbClr val="FFFFFF"/>
                </a:solidFill>
                <a:latin typeface="Trebuchet MS"/>
                <a:cs typeface="Trebuchet MS"/>
              </a:rPr>
              <a:t>D. </a:t>
            </a:r>
            <a:r>
              <a:rPr sz="4000" b="1" spc="-200" dirty="0">
                <a:solidFill>
                  <a:srgbClr val="FFFFFF"/>
                </a:solidFill>
                <a:latin typeface="Trebuchet MS"/>
                <a:cs typeface="Trebuchet MS"/>
              </a:rPr>
              <a:t>Raised</a:t>
            </a:r>
            <a:r>
              <a:rPr sz="4000" b="1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229" dirty="0">
                <a:solidFill>
                  <a:srgbClr val="FFFFFF"/>
                </a:solidFill>
                <a:latin typeface="Trebuchet MS"/>
                <a:cs typeface="Trebuchet MS"/>
              </a:rPr>
              <a:t>edge  </a:t>
            </a:r>
            <a:r>
              <a:rPr sz="4000" b="1" spc="-215" dirty="0">
                <a:solidFill>
                  <a:srgbClr val="FFFFFF"/>
                </a:solidFill>
                <a:latin typeface="Trebuchet MS"/>
                <a:cs typeface="Trebuchet MS"/>
              </a:rPr>
              <a:t>(beaded</a:t>
            </a:r>
            <a:r>
              <a:rPr sz="4000" b="1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229" dirty="0">
                <a:solidFill>
                  <a:srgbClr val="FFFFFF"/>
                </a:solidFill>
                <a:latin typeface="Trebuchet MS"/>
                <a:cs typeface="Trebuchet MS"/>
              </a:rPr>
              <a:t>edge)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02350" y="387350"/>
            <a:ext cx="4330700" cy="250507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6985" rIns="0" bIns="0" rtlCol="0">
            <a:spAutoFit/>
          </a:bodyPr>
          <a:lstStyle/>
          <a:p>
            <a:pPr marL="85725" marR="670560">
              <a:lnSpc>
                <a:spcPct val="100000"/>
              </a:lnSpc>
              <a:spcBef>
                <a:spcPts val="55"/>
              </a:spcBef>
              <a:tabLst>
                <a:tab pos="1837689" algn="l"/>
              </a:tabLst>
            </a:pPr>
            <a:r>
              <a:rPr sz="4000" spc="-220" dirty="0">
                <a:solidFill>
                  <a:srgbClr val="FFFFFF"/>
                </a:solidFill>
                <a:latin typeface="Trebuchet MS"/>
                <a:cs typeface="Trebuchet MS"/>
              </a:rPr>
              <a:t>Rodent	</a:t>
            </a:r>
            <a:r>
              <a:rPr sz="4000" spc="-260" dirty="0">
                <a:solidFill>
                  <a:srgbClr val="FFFFFF"/>
                </a:solidFill>
                <a:latin typeface="Trebuchet MS"/>
                <a:cs typeface="Trebuchet MS"/>
              </a:rPr>
              <a:t>ulcers</a:t>
            </a:r>
            <a:r>
              <a:rPr sz="40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04" dirty="0">
                <a:solidFill>
                  <a:srgbClr val="FFFFFF"/>
                </a:solidFill>
                <a:latin typeface="Trebuchet MS"/>
                <a:cs typeface="Trebuchet MS"/>
              </a:rPr>
              <a:t>or  </a:t>
            </a:r>
            <a:r>
              <a:rPr sz="4000" spc="-165" dirty="0">
                <a:solidFill>
                  <a:srgbClr val="FFFFFF"/>
                </a:solidFill>
                <a:latin typeface="Trebuchet MS"/>
                <a:cs typeface="Trebuchet MS"/>
              </a:rPr>
              <a:t>basal </a:t>
            </a:r>
            <a:r>
              <a:rPr sz="4000" spc="-270" dirty="0">
                <a:solidFill>
                  <a:srgbClr val="FFFFFF"/>
                </a:solidFill>
                <a:latin typeface="Trebuchet MS"/>
                <a:cs typeface="Trebuchet MS"/>
              </a:rPr>
              <a:t>cell  </a:t>
            </a:r>
            <a:r>
              <a:rPr sz="4000" spc="-245" dirty="0">
                <a:solidFill>
                  <a:srgbClr val="FFFFFF"/>
                </a:solidFill>
                <a:latin typeface="Trebuchet MS"/>
                <a:cs typeface="Trebuchet MS"/>
              </a:rPr>
              <a:t>carcinoma</a:t>
            </a:r>
            <a:r>
              <a:rPr sz="4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40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527050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5">
                <a:moveTo>
                  <a:pt x="0" y="0"/>
                </a:moveTo>
                <a:lnTo>
                  <a:pt x="0" y="21289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527050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5">
                <a:moveTo>
                  <a:pt x="0" y="0"/>
                </a:moveTo>
                <a:lnTo>
                  <a:pt x="0" y="21289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800" y="527050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5">
                <a:moveTo>
                  <a:pt x="0" y="0"/>
                </a:moveTo>
                <a:lnTo>
                  <a:pt x="0" y="21289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87550" y="539750"/>
            <a:ext cx="4102100" cy="2078355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3175" rIns="0" bIns="0" rtlCol="0">
            <a:spAutoFit/>
          </a:bodyPr>
          <a:lstStyle/>
          <a:p>
            <a:pPr marL="85090" marR="446405">
              <a:lnSpc>
                <a:spcPct val="100000"/>
              </a:lnSpc>
              <a:spcBef>
                <a:spcPts val="25"/>
              </a:spcBef>
            </a:pPr>
            <a:r>
              <a:rPr sz="4400" b="1" spc="-400" dirty="0">
                <a:solidFill>
                  <a:srgbClr val="FFFFFF"/>
                </a:solidFill>
                <a:latin typeface="Trebuchet MS"/>
                <a:cs typeface="Trebuchet MS"/>
              </a:rPr>
              <a:t>E. </a:t>
            </a:r>
            <a:r>
              <a:rPr sz="4400" b="1" spc="-310" dirty="0">
                <a:solidFill>
                  <a:srgbClr val="FFFFFF"/>
                </a:solidFill>
                <a:latin typeface="Trebuchet MS"/>
                <a:cs typeface="Trebuchet MS"/>
              </a:rPr>
              <a:t>Everted</a:t>
            </a:r>
            <a:r>
              <a:rPr sz="4400" b="1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250" dirty="0">
                <a:solidFill>
                  <a:srgbClr val="FFFFFF"/>
                </a:solidFill>
                <a:latin typeface="Trebuchet MS"/>
                <a:cs typeface="Trebuchet MS"/>
              </a:rPr>
              <a:t>edge  </a:t>
            </a:r>
            <a:r>
              <a:rPr sz="4400" b="1" spc="-229" dirty="0">
                <a:solidFill>
                  <a:srgbClr val="FFFFFF"/>
                </a:solidFill>
                <a:latin typeface="Trebuchet MS"/>
                <a:cs typeface="Trebuchet MS"/>
              </a:rPr>
              <a:t>(Rolled</a:t>
            </a:r>
            <a:r>
              <a:rPr sz="4400" b="1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210" dirty="0">
                <a:solidFill>
                  <a:srgbClr val="FFFFFF"/>
                </a:solidFill>
                <a:latin typeface="Trebuchet MS"/>
                <a:cs typeface="Trebuchet MS"/>
              </a:rPr>
              <a:t>out)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02350" y="539750"/>
            <a:ext cx="4102100" cy="2078355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3175" rIns="0" bIns="0" rtlCol="0">
            <a:spAutoFit/>
          </a:bodyPr>
          <a:lstStyle/>
          <a:p>
            <a:pPr marL="85725" marR="548005">
              <a:lnSpc>
                <a:spcPct val="100000"/>
              </a:lnSpc>
              <a:spcBef>
                <a:spcPts val="25"/>
              </a:spcBef>
            </a:pPr>
            <a:r>
              <a:rPr sz="4400" spc="-185" dirty="0">
                <a:solidFill>
                  <a:srgbClr val="FFFFFF"/>
                </a:solidFill>
                <a:latin typeface="Trebuchet MS"/>
                <a:cs typeface="Trebuchet MS"/>
              </a:rPr>
              <a:t>Squamous </a:t>
            </a:r>
            <a:r>
              <a:rPr sz="4400" spc="-295" dirty="0">
                <a:solidFill>
                  <a:srgbClr val="FFFFFF"/>
                </a:solidFill>
                <a:latin typeface="Trebuchet MS"/>
                <a:cs typeface="Trebuchet MS"/>
              </a:rPr>
              <a:t>cell  </a:t>
            </a:r>
            <a:r>
              <a:rPr sz="4400" spc="-285" dirty="0">
                <a:solidFill>
                  <a:srgbClr val="FFFFFF"/>
                </a:solidFill>
                <a:latin typeface="Trebuchet MS"/>
                <a:cs typeface="Trebuchet MS"/>
              </a:rPr>
              <a:t>carcinoma.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3200400"/>
            <a:ext cx="7696200" cy="329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175" y="2564129"/>
            <a:ext cx="9096375" cy="317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85" dirty="0">
                <a:latin typeface="Arial"/>
                <a:cs typeface="Arial"/>
              </a:rPr>
              <a:t>A </a:t>
            </a:r>
            <a:r>
              <a:rPr sz="4000" spc="180" dirty="0">
                <a:latin typeface="Arial"/>
                <a:cs typeface="Arial"/>
              </a:rPr>
              <a:t>break </a:t>
            </a:r>
            <a:r>
              <a:rPr sz="4000" spc="254" dirty="0">
                <a:latin typeface="Arial"/>
                <a:cs typeface="Arial"/>
              </a:rPr>
              <a:t>in </a:t>
            </a:r>
            <a:r>
              <a:rPr sz="4000" spc="210" dirty="0">
                <a:latin typeface="Arial"/>
                <a:cs typeface="Arial"/>
              </a:rPr>
              <a:t>the </a:t>
            </a:r>
            <a:r>
              <a:rPr sz="4000" spc="195" dirty="0">
                <a:latin typeface="Arial"/>
                <a:cs typeface="Arial"/>
              </a:rPr>
              <a:t>epithelial</a:t>
            </a:r>
            <a:r>
              <a:rPr sz="4000" spc="55" dirty="0">
                <a:latin typeface="Arial"/>
                <a:cs typeface="Arial"/>
              </a:rPr>
              <a:t> </a:t>
            </a:r>
            <a:r>
              <a:rPr sz="4000" spc="240" dirty="0">
                <a:latin typeface="Arial"/>
                <a:cs typeface="Arial"/>
              </a:rPr>
              <a:t>continuity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85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210" dirty="0">
                <a:latin typeface="Arial"/>
                <a:cs typeface="Arial"/>
              </a:rPr>
              <a:t>Discontinuity </a:t>
            </a:r>
            <a:r>
              <a:rPr sz="4000" spc="290" dirty="0">
                <a:latin typeface="Arial"/>
                <a:cs typeface="Arial"/>
              </a:rPr>
              <a:t>of </a:t>
            </a:r>
            <a:r>
              <a:rPr sz="4000" spc="215" dirty="0">
                <a:latin typeface="Arial"/>
                <a:cs typeface="Arial"/>
              </a:rPr>
              <a:t>the </a:t>
            </a:r>
            <a:r>
              <a:rPr sz="4000" spc="220" dirty="0">
                <a:latin typeface="Arial"/>
                <a:cs typeface="Arial"/>
              </a:rPr>
              <a:t>skin </a:t>
            </a:r>
            <a:r>
              <a:rPr sz="4000" spc="270" dirty="0">
                <a:latin typeface="Arial"/>
                <a:cs typeface="Arial"/>
              </a:rPr>
              <a:t>or  </a:t>
            </a:r>
            <a:r>
              <a:rPr sz="4000" spc="155" dirty="0">
                <a:latin typeface="Arial"/>
                <a:cs typeface="Arial"/>
              </a:rPr>
              <a:t>mucous </a:t>
            </a:r>
            <a:r>
              <a:rPr sz="4000" spc="200" dirty="0">
                <a:latin typeface="Arial"/>
                <a:cs typeface="Arial"/>
              </a:rPr>
              <a:t>membrane which </a:t>
            </a:r>
            <a:r>
              <a:rPr sz="4000" spc="150" dirty="0">
                <a:latin typeface="Arial"/>
                <a:cs typeface="Arial"/>
              </a:rPr>
              <a:t>occurs  </a:t>
            </a:r>
            <a:r>
              <a:rPr sz="4000" spc="175" dirty="0">
                <a:latin typeface="Arial"/>
                <a:cs typeface="Arial"/>
              </a:rPr>
              <a:t>due </a:t>
            </a:r>
            <a:r>
              <a:rPr sz="4000" spc="300" dirty="0">
                <a:latin typeface="Arial"/>
                <a:cs typeface="Arial"/>
              </a:rPr>
              <a:t>to </a:t>
            </a:r>
            <a:r>
              <a:rPr sz="4000" spc="204" dirty="0">
                <a:latin typeface="Arial"/>
                <a:cs typeface="Arial"/>
              </a:rPr>
              <a:t>the </a:t>
            </a:r>
            <a:r>
              <a:rPr sz="4000" spc="195" dirty="0">
                <a:latin typeface="Arial"/>
                <a:cs typeface="Arial"/>
              </a:rPr>
              <a:t>microscopic </a:t>
            </a:r>
            <a:r>
              <a:rPr sz="4000" spc="180" dirty="0">
                <a:latin typeface="Arial"/>
                <a:cs typeface="Arial"/>
              </a:rPr>
              <a:t>death </a:t>
            </a:r>
            <a:r>
              <a:rPr sz="4000" spc="290" dirty="0">
                <a:latin typeface="Arial"/>
                <a:cs typeface="Arial"/>
              </a:rPr>
              <a:t>of</a:t>
            </a:r>
            <a:r>
              <a:rPr sz="4000" spc="-155" dirty="0">
                <a:latin typeface="Arial"/>
                <a:cs typeface="Arial"/>
              </a:rPr>
              <a:t> </a:t>
            </a:r>
            <a:r>
              <a:rPr sz="4000" spc="210" dirty="0">
                <a:latin typeface="Arial"/>
                <a:cs typeface="Arial"/>
              </a:rPr>
              <a:t>the  </a:t>
            </a:r>
            <a:r>
              <a:rPr sz="4000" spc="140" dirty="0">
                <a:latin typeface="Arial"/>
                <a:cs typeface="Arial"/>
              </a:rPr>
              <a:t>tissues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759" y="399288"/>
            <a:ext cx="3866388" cy="72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83819"/>
            <a:ext cx="3342132" cy="966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solidFill>
                  <a:srgbClr val="000000"/>
                </a:solidFill>
              </a:rPr>
              <a:t>DEF </a:t>
            </a:r>
            <a:r>
              <a:rPr spc="-40" dirty="0">
                <a:solidFill>
                  <a:srgbClr val="000000"/>
                </a:solidFill>
              </a:rPr>
              <a:t>: </a:t>
            </a:r>
            <a:r>
              <a:rPr dirty="0"/>
              <a:t>This </a:t>
            </a:r>
            <a:r>
              <a:rPr spc="-40" dirty="0"/>
              <a:t>is </a:t>
            </a:r>
            <a:r>
              <a:rPr spc="45" dirty="0"/>
              <a:t>the </a:t>
            </a:r>
            <a:r>
              <a:rPr spc="50" dirty="0"/>
              <a:t>part of </a:t>
            </a:r>
            <a:r>
              <a:rPr spc="45" dirty="0"/>
              <a:t>the </a:t>
            </a:r>
            <a:r>
              <a:rPr spc="5" dirty="0"/>
              <a:t>ulcer </a:t>
            </a:r>
            <a:r>
              <a:rPr spc="-5" dirty="0"/>
              <a:t>which </a:t>
            </a:r>
            <a:r>
              <a:rPr spc="-40" dirty="0"/>
              <a:t>is </a:t>
            </a:r>
            <a:r>
              <a:rPr spc="20" dirty="0"/>
              <a:t>exposed</a:t>
            </a:r>
            <a:r>
              <a:rPr spc="-30" dirty="0"/>
              <a:t> </a:t>
            </a:r>
            <a:r>
              <a:rPr spc="30" dirty="0"/>
              <a:t>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1485391"/>
            <a:ext cx="80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seen.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84350" y="1784350"/>
          <a:ext cx="7924800" cy="3778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  <a:gridCol w="3962400"/>
              </a:tblGrid>
              <a:tr h="94424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70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Red </a:t>
                      </a:r>
                      <a:r>
                        <a:rPr sz="2800" b="1" spc="-145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granulation</a:t>
                      </a:r>
                      <a:r>
                        <a:rPr sz="2800" b="1" spc="-245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40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tissue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45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Healing</a:t>
                      </a:r>
                      <a:r>
                        <a:rPr sz="2800" b="1" spc="-195" dirty="0">
                          <a:solidFill>
                            <a:srgbClr val="30859C"/>
                          </a:solidFill>
                          <a:latin typeface="Trebuchet MS"/>
                          <a:cs typeface="Trebuchet MS"/>
                        </a:rPr>
                        <a:t> ulcer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7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Necrotic </a:t>
                      </a:r>
                      <a:r>
                        <a:rPr sz="2800" b="1" spc="-16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tissue,</a:t>
                      </a:r>
                      <a:r>
                        <a:rPr sz="2800" b="1" spc="-21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2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slough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50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Spreading</a:t>
                      </a:r>
                      <a:r>
                        <a:rPr sz="2800" b="1" spc="-190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95" dirty="0">
                          <a:solidFill>
                            <a:srgbClr val="00AFEF"/>
                          </a:solidFill>
                          <a:latin typeface="Trebuchet MS"/>
                          <a:cs typeface="Trebuchet MS"/>
                        </a:rPr>
                        <a:t>ulcer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 marL="97790" marR="3390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9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Pale, </a:t>
                      </a:r>
                      <a:r>
                        <a:rPr sz="2800" b="1" spc="-16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scanty</a:t>
                      </a:r>
                      <a:r>
                        <a:rPr sz="2800" b="1" spc="-254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4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granulation  </a:t>
                      </a:r>
                      <a:r>
                        <a:rPr sz="2800" b="1" spc="-14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tissue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9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Tuberculous</a:t>
                      </a:r>
                      <a:r>
                        <a:rPr sz="2800" b="1" spc="-43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9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ulcer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Wash-leather</a:t>
                      </a:r>
                      <a:r>
                        <a:rPr sz="2800" b="1" spc="-1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2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slough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3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Gummatous</a:t>
                      </a:r>
                      <a:r>
                        <a:rPr sz="2800" b="1" spc="-21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ulcer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7203" y="233172"/>
            <a:ext cx="5301996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27250" y="984250"/>
          <a:ext cx="8001000" cy="5513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/>
                <a:gridCol w="4000500"/>
              </a:tblGrid>
              <a:tr h="1066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23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Serous</a:t>
                      </a:r>
                      <a:r>
                        <a:rPr sz="3200" spc="-20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7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discharge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16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Healing </a:t>
                      </a:r>
                      <a:r>
                        <a:rPr sz="3200" spc="-10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ulcer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9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Purulent</a:t>
                      </a:r>
                      <a:r>
                        <a:rPr sz="3200" spc="-17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7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discharge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85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Spreading</a:t>
                      </a:r>
                      <a:r>
                        <a:rPr sz="3200" spc="-17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0" dirty="0">
                          <a:solidFill>
                            <a:srgbClr val="4AACC5"/>
                          </a:solidFill>
                          <a:latin typeface="Arial"/>
                          <a:cs typeface="Arial"/>
                        </a:rPr>
                        <a:t>ulcer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Bloody</a:t>
                      </a:r>
                      <a:r>
                        <a:rPr sz="3200" spc="-1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discharge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Malignant</a:t>
                      </a:r>
                      <a:r>
                        <a:rPr sz="3200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ulcer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7790" marR="547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20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Discharge </a:t>
                      </a:r>
                      <a:r>
                        <a:rPr sz="3200" spc="2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3200" spc="-15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3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bony  </a:t>
                      </a:r>
                      <a:r>
                        <a:rPr sz="3200" spc="-16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spicules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2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Osteomyelitis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2458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17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Greenish</a:t>
                      </a:r>
                      <a:r>
                        <a:rPr sz="3200" spc="-18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7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discharge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5786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32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seudomonas  </a:t>
                      </a:r>
                      <a:r>
                        <a:rPr sz="3200" spc="-6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infection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5" y="140207"/>
            <a:ext cx="4122420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98650" y="1060450"/>
          <a:ext cx="8458200" cy="544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9100"/>
                <a:gridCol w="4229100"/>
              </a:tblGrid>
              <a:tr h="1920875">
                <a:tc>
                  <a:txBody>
                    <a:bodyPr/>
                    <a:lstStyle/>
                    <a:p>
                      <a:pPr marL="97790" marR="18973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spc="-2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Thick </a:t>
                      </a:r>
                      <a:r>
                        <a:rPr sz="4000" spc="-19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4000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pigme</a:t>
                      </a:r>
                      <a:r>
                        <a:rPr sz="4000" spc="-5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4000" spc="-4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400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ed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spc="-254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Varicose</a:t>
                      </a:r>
                      <a:r>
                        <a:rPr sz="4000" spc="-204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19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ulcer.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160337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spc="-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Thin </a:t>
                      </a:r>
                      <a:r>
                        <a:rPr sz="4000" spc="-1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4000" spc="-25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dark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spc="-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Arterial</a:t>
                      </a:r>
                      <a:r>
                        <a:rPr sz="4000" spc="-2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1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ulcer.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97790" marR="15411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spc="-38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Red </a:t>
                      </a:r>
                      <a:r>
                        <a:rPr sz="4000" spc="-19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40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oed</a:t>
                      </a:r>
                      <a:r>
                        <a:rPr sz="4000" spc="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400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40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40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ous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4533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spc="-229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Spreading </a:t>
                      </a:r>
                      <a:r>
                        <a:rPr sz="4000" spc="-19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ulcers  </a:t>
                      </a:r>
                      <a:r>
                        <a:rPr sz="4000" spc="-13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like </a:t>
                      </a:r>
                      <a:r>
                        <a:rPr sz="4000" spc="-1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diabetic</a:t>
                      </a:r>
                      <a:r>
                        <a:rPr sz="4000" spc="-37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19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ulcer.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273505"/>
            <a:ext cx="7434580" cy="446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90"/>
              </a:lnSpc>
              <a:spcBef>
                <a:spcPts val="95"/>
              </a:spcBef>
            </a:pPr>
            <a:r>
              <a:rPr sz="3100" spc="-89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3100" spc="-50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600" b="1" spc="-290" dirty="0">
                <a:latin typeface="Arial"/>
                <a:cs typeface="Arial"/>
              </a:rPr>
              <a:t>TENDERNESS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4260"/>
              </a:lnSpc>
            </a:pPr>
            <a:r>
              <a:rPr sz="3100" spc="-89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3100" spc="-50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600" b="1" spc="-320" dirty="0">
                <a:latin typeface="Arial"/>
                <a:cs typeface="Arial"/>
              </a:rPr>
              <a:t>EDGE </a:t>
            </a:r>
            <a:r>
              <a:rPr sz="4600" b="1" spc="15" dirty="0">
                <a:latin typeface="Arial"/>
                <a:cs typeface="Arial"/>
              </a:rPr>
              <a:t>AND</a:t>
            </a:r>
            <a:r>
              <a:rPr sz="4600" b="1" spc="-305" dirty="0">
                <a:latin typeface="Arial"/>
                <a:cs typeface="Arial"/>
              </a:rPr>
              <a:t> </a:t>
            </a:r>
            <a:r>
              <a:rPr sz="4600" b="1" spc="-95" dirty="0">
                <a:latin typeface="Arial"/>
                <a:cs typeface="Arial"/>
              </a:rPr>
              <a:t>MARGIN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4265"/>
              </a:lnSpc>
            </a:pPr>
            <a:r>
              <a:rPr sz="3100" spc="-89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3100" spc="-50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600" b="1" spc="-500" dirty="0">
                <a:latin typeface="Arial"/>
                <a:cs typeface="Arial"/>
              </a:rPr>
              <a:t>BASE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4265"/>
              </a:lnSpc>
            </a:pPr>
            <a:r>
              <a:rPr sz="3100" spc="-89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3100" spc="-51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600" b="1" spc="-25" dirty="0">
                <a:latin typeface="Arial"/>
                <a:cs typeface="Arial"/>
              </a:rPr>
              <a:t>INDURATION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4260"/>
              </a:lnSpc>
            </a:pPr>
            <a:r>
              <a:rPr sz="3100" spc="-89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3100" spc="-50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600" b="1" spc="-275" dirty="0">
                <a:latin typeface="Arial"/>
                <a:cs typeface="Arial"/>
              </a:rPr>
              <a:t>BLEEDING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4060"/>
              </a:lnSpc>
            </a:pPr>
            <a:r>
              <a:rPr sz="3100" spc="-89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3100" spc="-50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600" b="1" spc="-210" dirty="0">
                <a:latin typeface="Arial"/>
                <a:cs typeface="Arial"/>
              </a:rPr>
              <a:t>RELATIONS </a:t>
            </a:r>
            <a:r>
              <a:rPr sz="4600" b="1" spc="-50" dirty="0">
                <a:latin typeface="Arial"/>
                <a:cs typeface="Arial"/>
              </a:rPr>
              <a:t>WITH  </a:t>
            </a:r>
            <a:r>
              <a:rPr sz="4600" b="1" spc="-415" dirty="0">
                <a:latin typeface="Arial"/>
                <a:cs typeface="Arial"/>
              </a:rPr>
              <a:t>DEEPAR</a:t>
            </a:r>
            <a:endParaRPr sz="4600">
              <a:latin typeface="Arial"/>
              <a:cs typeface="Arial"/>
            </a:endParaRPr>
          </a:p>
          <a:p>
            <a:pPr marL="268605">
              <a:lnSpc>
                <a:spcPts val="4070"/>
              </a:lnSpc>
            </a:pPr>
            <a:r>
              <a:rPr sz="4600" b="1" spc="-280" dirty="0">
                <a:latin typeface="Arial"/>
                <a:cs typeface="Arial"/>
              </a:rPr>
              <a:t>STRUCTURES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4895"/>
              </a:lnSpc>
            </a:pPr>
            <a:r>
              <a:rPr sz="3100" spc="-89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3100" spc="-50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600" b="1" spc="-150" dirty="0">
                <a:latin typeface="Arial"/>
                <a:cs typeface="Arial"/>
              </a:rPr>
              <a:t>SURROUNDING</a:t>
            </a:r>
            <a:r>
              <a:rPr sz="4600" b="1" spc="145" dirty="0">
                <a:latin typeface="Arial"/>
                <a:cs typeface="Arial"/>
              </a:rPr>
              <a:t> </a:t>
            </a:r>
            <a:r>
              <a:rPr sz="4600" b="1" spc="-200" dirty="0">
                <a:latin typeface="Arial"/>
                <a:cs typeface="Arial"/>
              </a:rPr>
              <a:t>SKIN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187" y="464819"/>
            <a:ext cx="4085844" cy="63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271" y="2564129"/>
            <a:ext cx="10789920" cy="317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220" dirty="0">
                <a:solidFill>
                  <a:srgbClr val="6F2F9F"/>
                </a:solidFill>
                <a:latin typeface="Arial"/>
                <a:cs typeface="Arial"/>
              </a:rPr>
              <a:t>Induration </a:t>
            </a:r>
            <a:r>
              <a:rPr sz="4000" spc="105" dirty="0">
                <a:solidFill>
                  <a:srgbClr val="6F2F9F"/>
                </a:solidFill>
                <a:latin typeface="Arial"/>
                <a:cs typeface="Arial"/>
              </a:rPr>
              <a:t>(hardness) </a:t>
            </a:r>
            <a:r>
              <a:rPr sz="4000" spc="295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4000" spc="210" dirty="0">
                <a:solidFill>
                  <a:srgbClr val="6F2F9F"/>
                </a:solidFill>
                <a:latin typeface="Arial"/>
                <a:cs typeface="Arial"/>
              </a:rPr>
              <a:t>the </a:t>
            </a:r>
            <a:r>
              <a:rPr sz="4000" spc="135" dirty="0">
                <a:solidFill>
                  <a:srgbClr val="6F2F9F"/>
                </a:solidFill>
                <a:latin typeface="Arial"/>
                <a:cs typeface="Arial"/>
              </a:rPr>
              <a:t>edge </a:t>
            </a:r>
            <a:r>
              <a:rPr sz="4000" spc="145" dirty="0">
                <a:solidFill>
                  <a:srgbClr val="6F2F9F"/>
                </a:solidFill>
                <a:latin typeface="Arial"/>
                <a:cs typeface="Arial"/>
              </a:rPr>
              <a:t>is </a:t>
            </a:r>
            <a:r>
              <a:rPr sz="4000" spc="114" dirty="0">
                <a:solidFill>
                  <a:srgbClr val="6F2F9F"/>
                </a:solidFill>
                <a:latin typeface="Arial"/>
                <a:cs typeface="Arial"/>
              </a:rPr>
              <a:t>very  </a:t>
            </a:r>
            <a:r>
              <a:rPr sz="4000" spc="160" dirty="0">
                <a:solidFill>
                  <a:srgbClr val="6F2F9F"/>
                </a:solidFill>
                <a:latin typeface="Arial"/>
                <a:cs typeface="Arial"/>
              </a:rPr>
              <a:t>characteristic </a:t>
            </a:r>
            <a:r>
              <a:rPr sz="4000" spc="290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4000" spc="185" dirty="0">
                <a:solidFill>
                  <a:srgbClr val="6F2F9F"/>
                </a:solidFill>
                <a:latin typeface="Arial"/>
                <a:cs typeface="Arial"/>
              </a:rPr>
              <a:t>squamous </a:t>
            </a:r>
            <a:r>
              <a:rPr sz="4000" spc="145" dirty="0">
                <a:solidFill>
                  <a:srgbClr val="6F2F9F"/>
                </a:solidFill>
                <a:latin typeface="Arial"/>
                <a:cs typeface="Arial"/>
              </a:rPr>
              <a:t>cell</a:t>
            </a:r>
            <a:r>
              <a:rPr sz="40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000" spc="165" dirty="0">
                <a:solidFill>
                  <a:srgbClr val="6F2F9F"/>
                </a:solidFill>
                <a:latin typeface="Arial"/>
                <a:cs typeface="Arial"/>
              </a:rPr>
              <a:t>carcinoma</a:t>
            </a:r>
            <a:r>
              <a:rPr sz="4000" spc="165" dirty="0"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700" spc="-77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204" dirty="0">
                <a:solidFill>
                  <a:srgbClr val="006FC0"/>
                </a:solidFill>
                <a:latin typeface="Arial"/>
                <a:cs typeface="Arial"/>
              </a:rPr>
              <a:t>It </a:t>
            </a:r>
            <a:r>
              <a:rPr sz="4000" spc="150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4000" spc="145" dirty="0">
                <a:solidFill>
                  <a:srgbClr val="006FC0"/>
                </a:solidFill>
                <a:latin typeface="Arial"/>
                <a:cs typeface="Arial"/>
              </a:rPr>
              <a:t>said </a:t>
            </a:r>
            <a:r>
              <a:rPr sz="4000" spc="305" dirty="0">
                <a:solidFill>
                  <a:srgbClr val="006FC0"/>
                </a:solidFill>
                <a:latin typeface="Arial"/>
                <a:cs typeface="Arial"/>
              </a:rPr>
              <a:t>to </a:t>
            </a:r>
            <a:r>
              <a:rPr sz="4000" spc="145" dirty="0">
                <a:solidFill>
                  <a:srgbClr val="006FC0"/>
                </a:solidFill>
                <a:latin typeface="Arial"/>
                <a:cs typeface="Arial"/>
              </a:rPr>
              <a:t>be </a:t>
            </a:r>
            <a:r>
              <a:rPr sz="4000" spc="-2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4000" spc="229" dirty="0">
                <a:solidFill>
                  <a:srgbClr val="006FC0"/>
                </a:solidFill>
                <a:latin typeface="Arial"/>
                <a:cs typeface="Arial"/>
              </a:rPr>
              <a:t>host </a:t>
            </a:r>
            <a:r>
              <a:rPr sz="4000" spc="130" dirty="0">
                <a:solidFill>
                  <a:srgbClr val="006FC0"/>
                </a:solidFill>
                <a:latin typeface="Arial"/>
                <a:cs typeface="Arial"/>
              </a:rPr>
              <a:t>defense</a:t>
            </a:r>
            <a:r>
              <a:rPr sz="40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spc="180" dirty="0">
                <a:solidFill>
                  <a:srgbClr val="006FC0"/>
                </a:solidFill>
                <a:latin typeface="Arial"/>
                <a:cs typeface="Arial"/>
              </a:rPr>
              <a:t>mechanism.</a:t>
            </a:r>
            <a:endParaRPr sz="4000">
              <a:latin typeface="Arial"/>
              <a:cs typeface="Arial"/>
            </a:endParaRPr>
          </a:p>
          <a:p>
            <a:pPr marL="268605" marR="23495" indent="-256540">
              <a:lnSpc>
                <a:spcPct val="100000"/>
              </a:lnSpc>
              <a:spcBef>
                <a:spcPts val="395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125" dirty="0">
                <a:solidFill>
                  <a:srgbClr val="006FC0"/>
                </a:solidFill>
                <a:latin typeface="Arial"/>
                <a:cs typeface="Arial"/>
              </a:rPr>
              <a:t>Tenderness </a:t>
            </a:r>
            <a:r>
              <a:rPr sz="4000" spc="290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4000" spc="21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4000" spc="135" dirty="0">
                <a:solidFill>
                  <a:srgbClr val="006FC0"/>
                </a:solidFill>
                <a:latin typeface="Arial"/>
                <a:cs typeface="Arial"/>
              </a:rPr>
              <a:t>edge </a:t>
            </a:r>
            <a:r>
              <a:rPr sz="4000" spc="145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4000" spc="160" dirty="0">
                <a:solidFill>
                  <a:srgbClr val="006FC0"/>
                </a:solidFill>
                <a:latin typeface="Arial"/>
                <a:cs typeface="Arial"/>
              </a:rPr>
              <a:t>characteristic </a:t>
            </a:r>
            <a:r>
              <a:rPr sz="4000" spc="-120" dirty="0">
                <a:solidFill>
                  <a:srgbClr val="006FC0"/>
                </a:solidFill>
                <a:latin typeface="Arial"/>
                <a:cs typeface="Arial"/>
              </a:rPr>
              <a:t>of  </a:t>
            </a:r>
            <a:r>
              <a:rPr sz="4000" spc="195" dirty="0">
                <a:solidFill>
                  <a:srgbClr val="001F5F"/>
                </a:solidFill>
                <a:latin typeface="Arial"/>
                <a:cs typeface="Arial"/>
              </a:rPr>
              <a:t>infected </a:t>
            </a:r>
            <a:r>
              <a:rPr sz="4000" spc="150" dirty="0">
                <a:solidFill>
                  <a:srgbClr val="001F5F"/>
                </a:solidFill>
                <a:latin typeface="Arial"/>
                <a:cs typeface="Arial"/>
              </a:rPr>
              <a:t>ulcers </a:t>
            </a:r>
            <a:r>
              <a:rPr sz="4000" spc="17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4000" spc="180" dirty="0">
                <a:solidFill>
                  <a:srgbClr val="001F5F"/>
                </a:solidFill>
                <a:latin typeface="Arial"/>
                <a:cs typeface="Arial"/>
              </a:rPr>
              <a:t>arterial</a:t>
            </a:r>
            <a:r>
              <a:rPr sz="40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spc="150" dirty="0">
                <a:solidFill>
                  <a:srgbClr val="001F5F"/>
                </a:solidFill>
                <a:latin typeface="Arial"/>
                <a:cs typeface="Arial"/>
              </a:rPr>
              <a:t>ulcers</a:t>
            </a:r>
            <a:r>
              <a:rPr sz="4000" spc="150" dirty="0"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187" y="464819"/>
            <a:ext cx="1929383" cy="63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71" y="2437002"/>
            <a:ext cx="8623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204" dirty="0">
                <a:latin typeface="Arial"/>
                <a:cs typeface="Arial"/>
              </a:rPr>
              <a:t>It </a:t>
            </a:r>
            <a:r>
              <a:rPr sz="4000" spc="145" dirty="0">
                <a:latin typeface="Arial"/>
                <a:cs typeface="Arial"/>
              </a:rPr>
              <a:t>is </a:t>
            </a:r>
            <a:r>
              <a:rPr sz="4000" spc="215" dirty="0">
                <a:latin typeface="Arial"/>
                <a:cs typeface="Arial"/>
              </a:rPr>
              <a:t>the </a:t>
            </a:r>
            <a:r>
              <a:rPr sz="4000" spc="65" dirty="0">
                <a:latin typeface="Arial"/>
                <a:cs typeface="Arial"/>
              </a:rPr>
              <a:t>area </a:t>
            </a:r>
            <a:r>
              <a:rPr sz="4000" spc="245" dirty="0">
                <a:latin typeface="Arial"/>
                <a:cs typeface="Arial"/>
              </a:rPr>
              <a:t>on </a:t>
            </a:r>
            <a:r>
              <a:rPr sz="4000" spc="200" dirty="0">
                <a:latin typeface="Arial"/>
                <a:cs typeface="Arial"/>
              </a:rPr>
              <a:t>which </a:t>
            </a:r>
            <a:r>
              <a:rPr sz="4000" spc="170" dirty="0">
                <a:latin typeface="Arial"/>
                <a:cs typeface="Arial"/>
              </a:rPr>
              <a:t>ulcer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90" dirty="0">
                <a:latin typeface="Arial"/>
                <a:cs typeface="Arial"/>
              </a:rPr>
              <a:t>rests.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</a:pPr>
            <a:r>
              <a:rPr sz="2700" spc="-780" dirty="0">
                <a:solidFill>
                  <a:srgbClr val="4F81BC"/>
                </a:solidFill>
              </a:rPr>
              <a:t></a:t>
            </a:r>
            <a:r>
              <a:rPr sz="2700" spc="-185" dirty="0">
                <a:solidFill>
                  <a:srgbClr val="4F81BC"/>
                </a:solidFill>
              </a:rPr>
              <a:t> </a:t>
            </a:r>
            <a:r>
              <a:rPr spc="165" dirty="0"/>
              <a:t>Marked </a:t>
            </a:r>
            <a:r>
              <a:rPr spc="245" dirty="0"/>
              <a:t>induration </a:t>
            </a:r>
            <a:r>
              <a:rPr spc="180" dirty="0"/>
              <a:t>at </a:t>
            </a:r>
            <a:r>
              <a:rPr spc="210" dirty="0"/>
              <a:t>the </a:t>
            </a:r>
            <a:r>
              <a:rPr spc="70" dirty="0"/>
              <a:t>base </a:t>
            </a:r>
            <a:r>
              <a:rPr spc="145" dirty="0"/>
              <a:t>is  </a:t>
            </a:r>
            <a:r>
              <a:rPr spc="200" dirty="0"/>
              <a:t>diagnostic </a:t>
            </a:r>
            <a:r>
              <a:rPr spc="290" dirty="0"/>
              <a:t>of </a:t>
            </a:r>
            <a:r>
              <a:rPr spc="185" dirty="0"/>
              <a:t>squamous </a:t>
            </a:r>
            <a:r>
              <a:rPr spc="140" dirty="0"/>
              <a:t>cell</a:t>
            </a:r>
            <a:r>
              <a:rPr spc="-40" dirty="0"/>
              <a:t> </a:t>
            </a:r>
            <a:r>
              <a:rPr spc="165" dirty="0"/>
              <a:t>carcinoma.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746759" y="426719"/>
            <a:ext cx="1941576" cy="701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7871" y="164592"/>
            <a:ext cx="3439668" cy="47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4669" y="5079619"/>
            <a:ext cx="9857740" cy="8483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68605" marR="5080" indent="-255904">
              <a:lnSpc>
                <a:spcPct val="80000"/>
              </a:lnSpc>
              <a:spcBef>
                <a:spcPts val="820"/>
              </a:spcBef>
              <a:buClr>
                <a:srgbClr val="4F81BC"/>
              </a:buClr>
              <a:buSzPct val="68333"/>
              <a:buChar char="•"/>
              <a:tabLst>
                <a:tab pos="268605" algn="l"/>
                <a:tab pos="269240" algn="l"/>
              </a:tabLst>
            </a:pPr>
            <a:r>
              <a:rPr sz="3000" spc="80" dirty="0">
                <a:latin typeface="Arial"/>
                <a:cs typeface="Arial"/>
              </a:rPr>
              <a:t>The </a:t>
            </a:r>
            <a:r>
              <a:rPr sz="3000" spc="100" dirty="0">
                <a:latin typeface="Arial"/>
                <a:cs typeface="Arial"/>
              </a:rPr>
              <a:t>edge, </a:t>
            </a:r>
            <a:r>
              <a:rPr sz="3000" spc="55" dirty="0">
                <a:latin typeface="Arial"/>
                <a:cs typeface="Arial"/>
              </a:rPr>
              <a:t>base </a:t>
            </a:r>
            <a:r>
              <a:rPr sz="3000" spc="130" dirty="0">
                <a:latin typeface="Arial"/>
                <a:cs typeface="Arial"/>
              </a:rPr>
              <a:t>and </a:t>
            </a:r>
            <a:r>
              <a:rPr sz="3000" spc="160" dirty="0">
                <a:latin typeface="Arial"/>
                <a:cs typeface="Arial"/>
              </a:rPr>
              <a:t>the </a:t>
            </a:r>
            <a:r>
              <a:rPr sz="3000" spc="180" dirty="0">
                <a:latin typeface="Arial"/>
                <a:cs typeface="Arial"/>
              </a:rPr>
              <a:t>surrounding </a:t>
            </a:r>
            <a:r>
              <a:rPr sz="3000" spc="45" dirty="0">
                <a:latin typeface="Arial"/>
                <a:cs typeface="Arial"/>
              </a:rPr>
              <a:t>area </a:t>
            </a:r>
            <a:r>
              <a:rPr sz="3000" spc="160" dirty="0">
                <a:latin typeface="Arial"/>
                <a:cs typeface="Arial"/>
              </a:rPr>
              <a:t>should </a:t>
            </a:r>
            <a:r>
              <a:rPr sz="3000" spc="105" dirty="0">
                <a:latin typeface="Arial"/>
                <a:cs typeface="Arial"/>
              </a:rPr>
              <a:t>be  </a:t>
            </a:r>
            <a:r>
              <a:rPr sz="3000" spc="145" dirty="0">
                <a:latin typeface="Arial"/>
                <a:cs typeface="Arial"/>
              </a:rPr>
              <a:t>examined </a:t>
            </a:r>
            <a:r>
              <a:rPr sz="3000" spc="220" dirty="0">
                <a:latin typeface="Arial"/>
                <a:cs typeface="Arial"/>
              </a:rPr>
              <a:t>for</a:t>
            </a:r>
            <a:r>
              <a:rPr sz="3000" spc="100" dirty="0">
                <a:latin typeface="Arial"/>
                <a:cs typeface="Arial"/>
              </a:rPr>
              <a:t> </a:t>
            </a:r>
            <a:r>
              <a:rPr sz="3000" spc="175" dirty="0">
                <a:latin typeface="Arial"/>
                <a:cs typeface="Arial"/>
              </a:rPr>
              <a:t>induration.</a:t>
            </a:r>
            <a:endParaRPr sz="3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70050" y="1060450"/>
          <a:ext cx="8763000" cy="378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500"/>
                <a:gridCol w="4381500"/>
              </a:tblGrid>
              <a:tr h="9461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0" dirty="0">
                          <a:solidFill>
                            <a:srgbClr val="F79546"/>
                          </a:solidFill>
                          <a:latin typeface="Arial"/>
                          <a:cs typeface="Arial"/>
                        </a:rPr>
                        <a:t>Maximum</a:t>
                      </a:r>
                      <a:r>
                        <a:rPr sz="2800" spc="-130" dirty="0">
                          <a:solidFill>
                            <a:srgbClr val="F795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5" dirty="0">
                          <a:solidFill>
                            <a:srgbClr val="F79546"/>
                          </a:solidFill>
                          <a:latin typeface="Arial"/>
                          <a:cs typeface="Arial"/>
                        </a:rPr>
                        <a:t>induration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200" dirty="0">
                          <a:solidFill>
                            <a:srgbClr val="F79546"/>
                          </a:solidFill>
                          <a:latin typeface="Arial"/>
                          <a:cs typeface="Arial"/>
                        </a:rPr>
                        <a:t>Squamous </a:t>
                      </a:r>
                      <a:r>
                        <a:rPr sz="2800" spc="-90" dirty="0">
                          <a:solidFill>
                            <a:srgbClr val="F79546"/>
                          </a:solidFill>
                          <a:latin typeface="Arial"/>
                          <a:cs typeface="Arial"/>
                        </a:rPr>
                        <a:t>cell</a:t>
                      </a:r>
                      <a:r>
                        <a:rPr sz="2800" spc="-75" dirty="0">
                          <a:solidFill>
                            <a:srgbClr val="F795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rgbClr val="F79546"/>
                          </a:solidFill>
                          <a:latin typeface="Arial"/>
                          <a:cs typeface="Arial"/>
                        </a:rPr>
                        <a:t>carcinoma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0" dirty="0">
                          <a:solidFill>
                            <a:srgbClr val="548ED4"/>
                          </a:solidFill>
                          <a:latin typeface="Arial"/>
                          <a:cs typeface="Arial"/>
                        </a:rPr>
                        <a:t>Minimal</a:t>
                      </a:r>
                      <a:r>
                        <a:rPr sz="2800" spc="-135" dirty="0">
                          <a:solidFill>
                            <a:srgbClr val="548E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5" dirty="0">
                          <a:solidFill>
                            <a:srgbClr val="548ED4"/>
                          </a:solidFill>
                          <a:latin typeface="Arial"/>
                          <a:cs typeface="Arial"/>
                        </a:rPr>
                        <a:t>induration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75" dirty="0">
                          <a:solidFill>
                            <a:srgbClr val="548ED4"/>
                          </a:solidFill>
                          <a:latin typeface="Arial"/>
                          <a:cs typeface="Arial"/>
                        </a:rPr>
                        <a:t>Malignant</a:t>
                      </a:r>
                      <a:r>
                        <a:rPr sz="2800" spc="-140" dirty="0">
                          <a:solidFill>
                            <a:srgbClr val="548E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14" dirty="0">
                          <a:solidFill>
                            <a:srgbClr val="548ED4"/>
                          </a:solidFill>
                          <a:latin typeface="Arial"/>
                          <a:cs typeface="Arial"/>
                        </a:rPr>
                        <a:t>melanoma.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Brawny</a:t>
                      </a:r>
                      <a:r>
                        <a:rPr sz="2800" spc="-14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5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induration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2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Abscess.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Cyanotic</a:t>
                      </a:r>
                      <a:r>
                        <a:rPr sz="2800" spc="-1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induration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405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Chronic venous </a:t>
                      </a:r>
                      <a:r>
                        <a:rPr sz="2800" spc="-1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congestion  </a:t>
                      </a:r>
                      <a:r>
                        <a:rPr sz="2800" spc="-2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2800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800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varicose</a:t>
                      </a:r>
                      <a:r>
                        <a:rPr sz="2800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ulcer.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768" y="2564129"/>
            <a:ext cx="10861675" cy="317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190" dirty="0">
                <a:solidFill>
                  <a:srgbClr val="943735"/>
                </a:solidFill>
                <a:latin typeface="Arial"/>
                <a:cs typeface="Arial"/>
              </a:rPr>
              <a:t>Malignant </a:t>
            </a:r>
            <a:r>
              <a:rPr sz="4000" spc="175" dirty="0">
                <a:solidFill>
                  <a:srgbClr val="943735"/>
                </a:solidFill>
                <a:latin typeface="Arial"/>
                <a:cs typeface="Arial"/>
              </a:rPr>
              <a:t>ulcer </a:t>
            </a:r>
            <a:r>
              <a:rPr sz="4000" spc="145" dirty="0">
                <a:solidFill>
                  <a:srgbClr val="943735"/>
                </a:solidFill>
                <a:latin typeface="Arial"/>
                <a:cs typeface="Arial"/>
              </a:rPr>
              <a:t>is </a:t>
            </a:r>
            <a:r>
              <a:rPr sz="4000" spc="204" dirty="0">
                <a:solidFill>
                  <a:srgbClr val="943735"/>
                </a:solidFill>
                <a:latin typeface="Arial"/>
                <a:cs typeface="Arial"/>
              </a:rPr>
              <a:t>friable </a:t>
            </a:r>
            <a:r>
              <a:rPr sz="4000" spc="210" dirty="0">
                <a:latin typeface="Arial"/>
                <a:cs typeface="Arial"/>
              </a:rPr>
              <a:t>like </a:t>
            </a:r>
            <a:r>
              <a:rPr sz="4000" spc="-20" dirty="0">
                <a:latin typeface="Arial"/>
                <a:cs typeface="Arial"/>
              </a:rPr>
              <a:t>a</a:t>
            </a:r>
            <a:r>
              <a:rPr sz="4000" spc="135" dirty="0">
                <a:latin typeface="Arial"/>
                <a:cs typeface="Arial"/>
              </a:rPr>
              <a:t> </a:t>
            </a:r>
            <a:r>
              <a:rPr sz="4000" spc="-120" dirty="0">
                <a:latin typeface="Arial"/>
                <a:cs typeface="Arial"/>
              </a:rPr>
              <a:t>cauliflower.</a:t>
            </a:r>
            <a:endParaRPr sz="4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sz="4000" spc="120" dirty="0">
                <a:latin typeface="Arial"/>
                <a:cs typeface="Arial"/>
              </a:rPr>
              <a:t>On </a:t>
            </a:r>
            <a:r>
              <a:rPr sz="4000" spc="195" dirty="0">
                <a:latin typeface="Arial"/>
                <a:cs typeface="Arial"/>
              </a:rPr>
              <a:t>gentle </a:t>
            </a:r>
            <a:r>
              <a:rPr sz="4000" spc="204" dirty="0">
                <a:latin typeface="Arial"/>
                <a:cs typeface="Arial"/>
              </a:rPr>
              <a:t>palpation, </a:t>
            </a:r>
            <a:r>
              <a:rPr sz="4000" spc="320" dirty="0">
                <a:latin typeface="Arial"/>
                <a:cs typeface="Arial"/>
              </a:rPr>
              <a:t>it</a:t>
            </a:r>
            <a:r>
              <a:rPr sz="4000" spc="120" dirty="0">
                <a:latin typeface="Arial"/>
                <a:cs typeface="Arial"/>
              </a:rPr>
              <a:t> </a:t>
            </a:r>
            <a:r>
              <a:rPr sz="4000" spc="150" dirty="0">
                <a:latin typeface="Arial"/>
                <a:cs typeface="Arial"/>
              </a:rPr>
              <a:t>bleeds.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850">
              <a:latin typeface="Times New Roman"/>
              <a:cs typeface="Times New Roman"/>
            </a:endParaRPr>
          </a:p>
          <a:p>
            <a:pPr marL="268605" marR="823594" indent="-256540">
              <a:lnSpc>
                <a:spcPct val="100000"/>
              </a:lnSpc>
              <a:tabLst>
                <a:tab pos="428625" algn="l"/>
              </a:tabLst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		</a:t>
            </a:r>
            <a:r>
              <a:rPr sz="4000" spc="175" dirty="0">
                <a:latin typeface="Arial"/>
                <a:cs typeface="Arial"/>
              </a:rPr>
              <a:t>Granulation </a:t>
            </a:r>
            <a:r>
              <a:rPr sz="4000" spc="155" dirty="0">
                <a:latin typeface="Arial"/>
                <a:cs typeface="Arial"/>
              </a:rPr>
              <a:t>tissue </a:t>
            </a:r>
            <a:r>
              <a:rPr sz="4000" spc="5" dirty="0">
                <a:latin typeface="Arial"/>
                <a:cs typeface="Arial"/>
              </a:rPr>
              <a:t>as </a:t>
            </a:r>
            <a:r>
              <a:rPr sz="4000" spc="254" dirty="0">
                <a:latin typeface="Arial"/>
                <a:cs typeface="Arial"/>
              </a:rPr>
              <a:t>in </a:t>
            </a:r>
            <a:r>
              <a:rPr sz="4000" spc="-20" dirty="0">
                <a:latin typeface="Arial"/>
                <a:cs typeface="Arial"/>
              </a:rPr>
              <a:t>a </a:t>
            </a:r>
            <a:r>
              <a:rPr sz="4000" spc="180" dirty="0">
                <a:latin typeface="Arial"/>
                <a:cs typeface="Arial"/>
              </a:rPr>
              <a:t>healing </a:t>
            </a:r>
            <a:r>
              <a:rPr sz="4000" spc="170" dirty="0">
                <a:latin typeface="Arial"/>
                <a:cs typeface="Arial"/>
              </a:rPr>
              <a:t>ulcer  </a:t>
            </a:r>
            <a:r>
              <a:rPr sz="4000" spc="125" dirty="0">
                <a:latin typeface="Arial"/>
                <a:cs typeface="Arial"/>
              </a:rPr>
              <a:t>also </a:t>
            </a:r>
            <a:r>
              <a:rPr sz="4000" spc="55" dirty="0">
                <a:latin typeface="Arial"/>
                <a:cs typeface="Arial"/>
              </a:rPr>
              <a:t>causes</a:t>
            </a:r>
            <a:r>
              <a:rPr sz="4000" spc="180" dirty="0">
                <a:latin typeface="Arial"/>
                <a:cs typeface="Arial"/>
              </a:rPr>
              <a:t> </a:t>
            </a:r>
            <a:r>
              <a:rPr sz="4000" spc="195" dirty="0">
                <a:latin typeface="Arial"/>
                <a:cs typeface="Arial"/>
              </a:rPr>
              <a:t>bleeding.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187" y="464819"/>
            <a:ext cx="3508248" cy="63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41145"/>
            <a:ext cx="9598025" cy="378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200" dirty="0">
                <a:latin typeface="Arial"/>
                <a:cs typeface="Arial"/>
              </a:rPr>
              <a:t>Thickening </a:t>
            </a:r>
            <a:r>
              <a:rPr sz="4000" spc="170" dirty="0">
                <a:latin typeface="Arial"/>
                <a:cs typeface="Arial"/>
              </a:rPr>
              <a:t>and </a:t>
            </a:r>
            <a:r>
              <a:rPr sz="4000" spc="245" dirty="0">
                <a:latin typeface="Arial"/>
                <a:cs typeface="Arial"/>
              </a:rPr>
              <a:t>induration </a:t>
            </a:r>
            <a:r>
              <a:rPr sz="4000" spc="150" dirty="0">
                <a:latin typeface="Arial"/>
                <a:cs typeface="Arial"/>
              </a:rPr>
              <a:t>is </a:t>
            </a:r>
            <a:r>
              <a:rPr sz="4000" spc="280" dirty="0">
                <a:latin typeface="Arial"/>
                <a:cs typeface="Arial"/>
              </a:rPr>
              <a:t>found </a:t>
            </a:r>
            <a:r>
              <a:rPr sz="4000" spc="-155" dirty="0">
                <a:latin typeface="Arial"/>
                <a:cs typeface="Arial"/>
              </a:rPr>
              <a:t>in  </a:t>
            </a:r>
            <a:r>
              <a:rPr sz="4000" spc="185" dirty="0">
                <a:latin typeface="Arial"/>
                <a:cs typeface="Arial"/>
              </a:rPr>
              <a:t>squamous </a:t>
            </a:r>
            <a:r>
              <a:rPr sz="4000" spc="145" dirty="0">
                <a:latin typeface="Arial"/>
                <a:cs typeface="Arial"/>
              </a:rPr>
              <a:t>cell</a:t>
            </a:r>
            <a:r>
              <a:rPr sz="4000" spc="130" dirty="0">
                <a:latin typeface="Arial"/>
                <a:cs typeface="Arial"/>
              </a:rPr>
              <a:t> </a:t>
            </a:r>
            <a:r>
              <a:rPr sz="4000" spc="160" dirty="0">
                <a:latin typeface="Arial"/>
                <a:cs typeface="Arial"/>
              </a:rPr>
              <a:t>carcinoma.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850">
              <a:latin typeface="Times New Roman"/>
              <a:cs typeface="Times New Roman"/>
            </a:endParaRPr>
          </a:p>
          <a:p>
            <a:pPr marL="268605" marR="526415" indent="-256540">
              <a:lnSpc>
                <a:spcPct val="100000"/>
              </a:lnSpc>
            </a:pPr>
            <a:r>
              <a:rPr sz="2700" spc="-78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7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000" spc="125" dirty="0">
                <a:latin typeface="Arial"/>
                <a:cs typeface="Arial"/>
              </a:rPr>
              <a:t>Tenderness </a:t>
            </a:r>
            <a:r>
              <a:rPr sz="4000" spc="170" dirty="0">
                <a:latin typeface="Arial"/>
                <a:cs typeface="Arial"/>
              </a:rPr>
              <a:t>and </a:t>
            </a:r>
            <a:r>
              <a:rPr sz="4000" spc="295" dirty="0">
                <a:latin typeface="Arial"/>
                <a:cs typeface="Arial"/>
              </a:rPr>
              <a:t>pitting </a:t>
            </a:r>
            <a:r>
              <a:rPr sz="4000" spc="240" dirty="0">
                <a:latin typeface="Arial"/>
                <a:cs typeface="Arial"/>
              </a:rPr>
              <a:t>on  </a:t>
            </a:r>
            <a:r>
              <a:rPr sz="4000" spc="114" dirty="0">
                <a:latin typeface="Arial"/>
                <a:cs typeface="Arial"/>
              </a:rPr>
              <a:t>pressure </a:t>
            </a:r>
            <a:r>
              <a:rPr sz="4000" spc="165" dirty="0">
                <a:latin typeface="Arial"/>
                <a:cs typeface="Arial"/>
              </a:rPr>
              <a:t>indicates </a:t>
            </a:r>
            <a:r>
              <a:rPr sz="4000" spc="185" dirty="0">
                <a:latin typeface="Arial"/>
                <a:cs typeface="Arial"/>
              </a:rPr>
              <a:t>spreading  </a:t>
            </a:r>
            <a:r>
              <a:rPr sz="4000" spc="250" dirty="0">
                <a:latin typeface="Arial"/>
                <a:cs typeface="Arial"/>
              </a:rPr>
              <a:t>inflammation </a:t>
            </a:r>
            <a:r>
              <a:rPr sz="4000" spc="245" dirty="0">
                <a:latin typeface="Arial"/>
                <a:cs typeface="Arial"/>
              </a:rPr>
              <a:t>surrounding </a:t>
            </a:r>
            <a:r>
              <a:rPr sz="4000" spc="210" dirty="0">
                <a:latin typeface="Arial"/>
                <a:cs typeface="Arial"/>
              </a:rPr>
              <a:t>the  </a:t>
            </a:r>
            <a:r>
              <a:rPr sz="4000" spc="170" dirty="0">
                <a:latin typeface="Arial"/>
                <a:cs typeface="Arial"/>
              </a:rPr>
              <a:t>ulcer.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136" y="501395"/>
            <a:ext cx="6934200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7" y="571500"/>
            <a:ext cx="9208008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468" y="1354581"/>
            <a:ext cx="4628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b="0" spc="-555" dirty="0">
                <a:solidFill>
                  <a:srgbClr val="4F81BC"/>
                </a:solidFill>
                <a:latin typeface="Arial"/>
                <a:cs typeface="Arial"/>
              </a:rPr>
              <a:t>	</a:t>
            </a:r>
            <a:r>
              <a:rPr sz="2800" spc="-125" dirty="0">
                <a:solidFill>
                  <a:srgbClr val="000000"/>
                </a:solidFill>
              </a:rPr>
              <a:t>REGIONAL </a:t>
            </a:r>
            <a:r>
              <a:rPr sz="2800" spc="-110" dirty="0">
                <a:solidFill>
                  <a:srgbClr val="000000"/>
                </a:solidFill>
              </a:rPr>
              <a:t>LYMPH</a:t>
            </a:r>
            <a:r>
              <a:rPr sz="2800" spc="-380" dirty="0">
                <a:solidFill>
                  <a:srgbClr val="000000"/>
                </a:solidFill>
              </a:rPr>
              <a:t> </a:t>
            </a:r>
            <a:r>
              <a:rPr sz="2800" spc="-120" dirty="0">
                <a:solidFill>
                  <a:srgbClr val="000000"/>
                </a:solidFill>
              </a:rPr>
              <a:t>NODES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16050" y="2025650"/>
          <a:ext cx="8382000" cy="4464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4191000"/>
              </a:tblGrid>
              <a:tr h="1066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spc="-280" dirty="0">
                          <a:latin typeface="Trebuchet MS"/>
                          <a:cs typeface="Trebuchet MS"/>
                        </a:rPr>
                        <a:t>Tender </a:t>
                      </a:r>
                      <a:r>
                        <a:rPr sz="3200" b="1" spc="-14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3200" b="1" spc="-2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85" dirty="0">
                          <a:latin typeface="Trebuchet MS"/>
                          <a:cs typeface="Trebuchet MS"/>
                        </a:rPr>
                        <a:t>enlarged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2858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spc="-195" dirty="0">
                          <a:latin typeface="Trebuchet MS"/>
                          <a:cs typeface="Trebuchet MS"/>
                        </a:rPr>
                        <a:t>Acute</a:t>
                      </a:r>
                      <a:r>
                        <a:rPr sz="3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75" dirty="0">
                          <a:latin typeface="Trebuchet MS"/>
                          <a:cs typeface="Trebuchet MS"/>
                        </a:rPr>
                        <a:t>secondary  </a:t>
                      </a:r>
                      <a:r>
                        <a:rPr sz="3200" b="1" spc="-204" dirty="0">
                          <a:latin typeface="Trebuchet MS"/>
                          <a:cs typeface="Trebuchet MS"/>
                        </a:rPr>
                        <a:t>infection.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7790" marR="14008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170" dirty="0">
                          <a:latin typeface="Trebuchet MS"/>
                          <a:cs typeface="Trebuchet MS"/>
                        </a:rPr>
                        <a:t>Non-tender</a:t>
                      </a:r>
                      <a:r>
                        <a:rPr sz="3200" b="1" spc="-3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45" dirty="0">
                          <a:latin typeface="Trebuchet MS"/>
                          <a:cs typeface="Trebuchet MS"/>
                        </a:rPr>
                        <a:t>and  </a:t>
                      </a:r>
                      <a:r>
                        <a:rPr sz="3200" b="1" spc="-185" dirty="0">
                          <a:latin typeface="Trebuchet MS"/>
                          <a:cs typeface="Trebuchet MS"/>
                        </a:rPr>
                        <a:t>enlarged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210" dirty="0">
                          <a:latin typeface="Trebuchet MS"/>
                          <a:cs typeface="Trebuchet MS"/>
                        </a:rPr>
                        <a:t>Chronic</a:t>
                      </a:r>
                      <a:r>
                        <a:rPr sz="3200" b="1" spc="-2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204" dirty="0">
                          <a:latin typeface="Trebuchet MS"/>
                          <a:cs typeface="Trebuchet MS"/>
                        </a:rPr>
                        <a:t>infection.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170" dirty="0">
                          <a:latin typeface="Trebuchet MS"/>
                          <a:cs typeface="Trebuchet MS"/>
                        </a:rPr>
                        <a:t>Non-tender </a:t>
                      </a:r>
                      <a:r>
                        <a:rPr sz="3200" b="1" spc="-14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3200" b="1" spc="-3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80" dirty="0">
                          <a:latin typeface="Trebuchet MS"/>
                          <a:cs typeface="Trebuchet MS"/>
                        </a:rPr>
                        <a:t>hard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611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140" dirty="0">
                          <a:latin typeface="Trebuchet MS"/>
                          <a:cs typeface="Trebuchet MS"/>
                        </a:rPr>
                        <a:t>Squamous</a:t>
                      </a:r>
                      <a:r>
                        <a:rPr sz="3200" b="1" spc="-3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215" dirty="0">
                          <a:latin typeface="Trebuchet MS"/>
                          <a:cs typeface="Trebuchet MS"/>
                        </a:rPr>
                        <a:t>cell  </a:t>
                      </a:r>
                      <a:r>
                        <a:rPr sz="3200" b="1" spc="-210" dirty="0">
                          <a:latin typeface="Trebuchet MS"/>
                          <a:cs typeface="Trebuchet MS"/>
                        </a:rPr>
                        <a:t>carcinoma.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97790" marR="12636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210" dirty="0">
                          <a:latin typeface="Trebuchet MS"/>
                          <a:cs typeface="Trebuchet MS"/>
                        </a:rPr>
                        <a:t>Non-tender, large,</a:t>
                      </a:r>
                      <a:r>
                        <a:rPr sz="3200" b="1" spc="-3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220" dirty="0">
                          <a:latin typeface="Trebuchet MS"/>
                          <a:cs typeface="Trebuchet MS"/>
                        </a:rPr>
                        <a:t>firm,  </a:t>
                      </a:r>
                      <a:r>
                        <a:rPr sz="3200" b="1" spc="-175" dirty="0">
                          <a:latin typeface="Trebuchet MS"/>
                          <a:cs typeface="Trebuchet MS"/>
                        </a:rPr>
                        <a:t>multiple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90" dirty="0">
                          <a:latin typeface="Trebuchet MS"/>
                          <a:cs typeface="Trebuchet MS"/>
                        </a:rPr>
                        <a:t>Malignant</a:t>
                      </a:r>
                      <a:r>
                        <a:rPr sz="3200" b="1" spc="-3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70" dirty="0">
                          <a:latin typeface="Trebuchet MS"/>
                          <a:cs typeface="Trebuchet MS"/>
                        </a:rPr>
                        <a:t>melanoma.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08" y="115822"/>
            <a:ext cx="11315700" cy="6742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0" y="2025650"/>
            <a:ext cx="9359900" cy="2123658"/>
          </a:xfrm>
        </p:spPr>
        <p:txBody>
          <a:bodyPr/>
          <a:lstStyle/>
          <a:p>
            <a:r>
              <a:rPr lang="en-US" sz="138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Thank you </a:t>
            </a:r>
            <a:endParaRPr lang="en-US" sz="138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2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068" y="2334895"/>
            <a:ext cx="5146040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0" spc="-22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b="0" spc="-220" dirty="0">
                <a:solidFill>
                  <a:srgbClr val="000000"/>
                </a:solidFill>
                <a:latin typeface="Arial"/>
                <a:cs typeface="Arial"/>
              </a:rPr>
              <a:t>A.</a:t>
            </a:r>
            <a:r>
              <a:rPr sz="5400" b="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400" b="0" spc="204" dirty="0">
                <a:solidFill>
                  <a:srgbClr val="000000"/>
                </a:solidFill>
                <a:latin typeface="Arial"/>
                <a:cs typeface="Arial"/>
              </a:rPr>
              <a:t>Clinical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84"/>
              </a:spcBef>
            </a:pPr>
            <a:r>
              <a:rPr sz="3650" b="0" spc="-43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b="0" spc="-430" dirty="0">
                <a:solidFill>
                  <a:srgbClr val="000000"/>
                </a:solidFill>
                <a:latin typeface="Arial"/>
                <a:cs typeface="Arial"/>
              </a:rPr>
              <a:t>B.  </a:t>
            </a:r>
            <a:r>
              <a:rPr sz="5400" b="0" spc="180" dirty="0">
                <a:solidFill>
                  <a:srgbClr val="000000"/>
                </a:solidFill>
                <a:latin typeface="Arial"/>
                <a:cs typeface="Arial"/>
              </a:rPr>
              <a:t>Pathological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2060" y="742187"/>
            <a:ext cx="5862827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2506827"/>
            <a:ext cx="10429240" cy="33413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950" spc="-84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950" spc="-39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400" spc="140" dirty="0">
                <a:latin typeface="Arial"/>
                <a:cs typeface="Arial"/>
              </a:rPr>
              <a:t>Spreading </a:t>
            </a:r>
            <a:r>
              <a:rPr sz="4400" spc="170" dirty="0">
                <a:latin typeface="Arial"/>
                <a:cs typeface="Arial"/>
              </a:rPr>
              <a:t>: </a:t>
            </a:r>
            <a:r>
              <a:rPr sz="3600" spc="5" dirty="0">
                <a:latin typeface="Arial"/>
                <a:cs typeface="Arial"/>
              </a:rPr>
              <a:t>(Edge </a:t>
            </a:r>
            <a:r>
              <a:rPr sz="3600" spc="880" dirty="0">
                <a:latin typeface="Arial"/>
                <a:cs typeface="Arial"/>
              </a:rPr>
              <a:t>- </a:t>
            </a:r>
            <a:r>
              <a:rPr sz="3600" spc="175" dirty="0">
                <a:latin typeface="Arial"/>
                <a:cs typeface="Arial"/>
              </a:rPr>
              <a:t>Inflamed </a:t>
            </a:r>
            <a:r>
              <a:rPr sz="3600" spc="105" dirty="0">
                <a:latin typeface="Arial"/>
                <a:cs typeface="Arial"/>
              </a:rPr>
              <a:t>&amp;</a:t>
            </a:r>
            <a:r>
              <a:rPr sz="3600" spc="-550" dirty="0">
                <a:latin typeface="Arial"/>
                <a:cs typeface="Arial"/>
              </a:rPr>
              <a:t> </a:t>
            </a:r>
            <a:r>
              <a:rPr sz="3600" spc="-310" dirty="0">
                <a:latin typeface="Arial"/>
                <a:cs typeface="Arial"/>
              </a:rPr>
              <a:t>Edematous)</a:t>
            </a:r>
            <a:endParaRPr sz="3600">
              <a:latin typeface="Arial"/>
              <a:cs typeface="Arial"/>
            </a:endParaRPr>
          </a:p>
          <a:p>
            <a:pPr marL="268605" marR="343535" indent="-256540">
              <a:lnSpc>
                <a:spcPct val="102200"/>
              </a:lnSpc>
              <a:spcBef>
                <a:spcPts val="280"/>
              </a:spcBef>
            </a:pPr>
            <a:r>
              <a:rPr sz="2950" spc="-84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950" spc="-39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400" spc="175" dirty="0">
                <a:latin typeface="Arial"/>
                <a:cs typeface="Arial"/>
              </a:rPr>
              <a:t>Healing </a:t>
            </a:r>
            <a:r>
              <a:rPr sz="4400" spc="170" dirty="0">
                <a:latin typeface="Arial"/>
                <a:cs typeface="Arial"/>
              </a:rPr>
              <a:t>: </a:t>
            </a:r>
            <a:r>
              <a:rPr sz="3600" spc="5" dirty="0">
                <a:latin typeface="Arial"/>
                <a:cs typeface="Arial"/>
              </a:rPr>
              <a:t>(Edge </a:t>
            </a:r>
            <a:r>
              <a:rPr sz="3600" spc="135" dirty="0">
                <a:latin typeface="Arial"/>
                <a:cs typeface="Arial"/>
              </a:rPr>
              <a:t>is </a:t>
            </a:r>
            <a:r>
              <a:rPr sz="3600" spc="204" dirty="0">
                <a:latin typeface="Arial"/>
                <a:cs typeface="Arial"/>
              </a:rPr>
              <a:t>sloping </a:t>
            </a:r>
            <a:r>
              <a:rPr sz="3600" spc="245" dirty="0">
                <a:latin typeface="Arial"/>
                <a:cs typeface="Arial"/>
              </a:rPr>
              <a:t>with </a:t>
            </a:r>
            <a:r>
              <a:rPr sz="3600" spc="160" dirty="0">
                <a:latin typeface="Arial"/>
                <a:cs typeface="Arial"/>
              </a:rPr>
              <a:t>healthy </a:t>
            </a:r>
            <a:r>
              <a:rPr sz="3600" spc="-315" dirty="0">
                <a:latin typeface="Arial"/>
                <a:cs typeface="Arial"/>
              </a:rPr>
              <a:t>red  </a:t>
            </a:r>
            <a:r>
              <a:rPr sz="3600" spc="200" dirty="0">
                <a:latin typeface="Arial"/>
                <a:cs typeface="Arial"/>
              </a:rPr>
              <a:t>granulation </a:t>
            </a:r>
            <a:r>
              <a:rPr sz="3600" spc="140" dirty="0">
                <a:latin typeface="Arial"/>
                <a:cs typeface="Arial"/>
              </a:rPr>
              <a:t>tissue </a:t>
            </a:r>
            <a:r>
              <a:rPr sz="3600" spc="105" dirty="0">
                <a:latin typeface="Arial"/>
                <a:cs typeface="Arial"/>
              </a:rPr>
              <a:t>&amp; </a:t>
            </a:r>
            <a:r>
              <a:rPr sz="3600" spc="130" dirty="0">
                <a:latin typeface="Arial"/>
                <a:cs typeface="Arial"/>
              </a:rPr>
              <a:t>serous</a:t>
            </a:r>
            <a:r>
              <a:rPr sz="3600" spc="80" dirty="0">
                <a:latin typeface="Arial"/>
                <a:cs typeface="Arial"/>
              </a:rPr>
              <a:t> </a:t>
            </a:r>
            <a:r>
              <a:rPr sz="3600" spc="125" dirty="0">
                <a:latin typeface="Arial"/>
                <a:cs typeface="Arial"/>
              </a:rPr>
              <a:t>discharge)</a:t>
            </a:r>
            <a:endParaRPr sz="3600">
              <a:latin typeface="Arial"/>
              <a:cs typeface="Arial"/>
            </a:endParaRPr>
          </a:p>
          <a:p>
            <a:pPr marL="268605" marR="380365" indent="-256540">
              <a:lnSpc>
                <a:spcPct val="101299"/>
              </a:lnSpc>
              <a:spcBef>
                <a:spcPts val="220"/>
              </a:spcBef>
            </a:pPr>
            <a:r>
              <a:rPr sz="2950" spc="-84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2950" spc="-39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4400" spc="145" dirty="0">
                <a:latin typeface="Arial"/>
                <a:cs typeface="Arial"/>
              </a:rPr>
              <a:t>Callous </a:t>
            </a:r>
            <a:r>
              <a:rPr sz="4400" spc="170" dirty="0">
                <a:latin typeface="Arial"/>
                <a:cs typeface="Arial"/>
              </a:rPr>
              <a:t>: </a:t>
            </a:r>
            <a:r>
              <a:rPr sz="3900" spc="110" dirty="0">
                <a:latin typeface="Arial"/>
                <a:cs typeface="Arial"/>
              </a:rPr>
              <a:t>(Floor </a:t>
            </a:r>
            <a:r>
              <a:rPr sz="3900" spc="175" dirty="0">
                <a:latin typeface="Arial"/>
                <a:cs typeface="Arial"/>
              </a:rPr>
              <a:t>contains </a:t>
            </a:r>
            <a:r>
              <a:rPr sz="3900" spc="130" dirty="0">
                <a:latin typeface="Arial"/>
                <a:cs typeface="Arial"/>
              </a:rPr>
              <a:t>pale </a:t>
            </a:r>
            <a:r>
              <a:rPr sz="3900" spc="-275" dirty="0">
                <a:latin typeface="Arial"/>
                <a:cs typeface="Arial"/>
              </a:rPr>
              <a:t>unhealthy  </a:t>
            </a:r>
            <a:r>
              <a:rPr sz="3900" spc="220" dirty="0">
                <a:latin typeface="Arial"/>
                <a:cs typeface="Arial"/>
              </a:rPr>
              <a:t>granulation </a:t>
            </a:r>
            <a:r>
              <a:rPr sz="3900" spc="155" dirty="0">
                <a:latin typeface="Arial"/>
                <a:cs typeface="Arial"/>
              </a:rPr>
              <a:t>tissue </a:t>
            </a:r>
            <a:r>
              <a:rPr sz="3900" spc="270" dirty="0">
                <a:latin typeface="Arial"/>
                <a:cs typeface="Arial"/>
              </a:rPr>
              <a:t>with </a:t>
            </a:r>
            <a:r>
              <a:rPr sz="3900" spc="215" dirty="0">
                <a:latin typeface="Arial"/>
                <a:cs typeface="Arial"/>
              </a:rPr>
              <a:t>indurated</a:t>
            </a:r>
            <a:r>
              <a:rPr sz="3900" spc="-100" dirty="0">
                <a:latin typeface="Arial"/>
                <a:cs typeface="Arial"/>
              </a:rPr>
              <a:t> </a:t>
            </a:r>
            <a:r>
              <a:rPr sz="3900" spc="100" dirty="0">
                <a:latin typeface="Arial"/>
                <a:cs typeface="Arial"/>
              </a:rPr>
              <a:t>edge)</a:t>
            </a:r>
            <a:endParaRPr sz="3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180" y="408431"/>
            <a:ext cx="4006596" cy="71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363077"/>
            <a:ext cx="5014595" cy="26498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3650" spc="-12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-125" dirty="0">
                <a:latin typeface="Arial"/>
                <a:cs typeface="Arial"/>
              </a:rPr>
              <a:t>1.  </a:t>
            </a:r>
            <a:r>
              <a:rPr sz="5400" spc="200" dirty="0">
                <a:latin typeface="Arial"/>
                <a:cs typeface="Arial"/>
              </a:rPr>
              <a:t>Nonspecific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3650" spc="-12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-125" dirty="0">
                <a:latin typeface="Arial"/>
                <a:cs typeface="Arial"/>
              </a:rPr>
              <a:t>2.</a:t>
            </a:r>
            <a:r>
              <a:rPr sz="5400" spc="125" dirty="0">
                <a:latin typeface="Arial"/>
                <a:cs typeface="Arial"/>
              </a:rPr>
              <a:t> </a:t>
            </a:r>
            <a:r>
              <a:rPr sz="5400" spc="130" dirty="0">
                <a:latin typeface="Arial"/>
                <a:cs typeface="Arial"/>
              </a:rPr>
              <a:t>Specific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650" spc="-12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-125" dirty="0">
                <a:latin typeface="Arial"/>
                <a:cs typeface="Arial"/>
              </a:rPr>
              <a:t>3.</a:t>
            </a:r>
            <a:r>
              <a:rPr sz="5400" spc="195" dirty="0">
                <a:latin typeface="Arial"/>
                <a:cs typeface="Arial"/>
              </a:rPr>
              <a:t> </a:t>
            </a:r>
            <a:r>
              <a:rPr sz="5400" spc="260" dirty="0">
                <a:latin typeface="Arial"/>
                <a:cs typeface="Arial"/>
              </a:rPr>
              <a:t>Malignant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759" y="408431"/>
            <a:ext cx="5522976" cy="86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363077"/>
            <a:ext cx="5993130" cy="43980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3650" spc="13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130" dirty="0">
                <a:latin typeface="Arial"/>
                <a:cs typeface="Arial"/>
              </a:rPr>
              <a:t>Traumatic</a:t>
            </a:r>
            <a:r>
              <a:rPr sz="5400" spc="204" dirty="0">
                <a:latin typeface="Arial"/>
                <a:cs typeface="Arial"/>
              </a:rPr>
              <a:t> </a:t>
            </a:r>
            <a:r>
              <a:rPr sz="5400" spc="135" dirty="0">
                <a:latin typeface="Arial"/>
                <a:cs typeface="Arial"/>
              </a:rPr>
              <a:t>Ulcer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3650" spc="13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130" dirty="0">
                <a:latin typeface="Arial"/>
                <a:cs typeface="Arial"/>
              </a:rPr>
              <a:t>Arterial</a:t>
            </a:r>
            <a:r>
              <a:rPr sz="5400" spc="170" dirty="0">
                <a:latin typeface="Arial"/>
                <a:cs typeface="Arial"/>
              </a:rPr>
              <a:t> </a:t>
            </a:r>
            <a:r>
              <a:rPr sz="5400" spc="135" dirty="0">
                <a:latin typeface="Arial"/>
                <a:cs typeface="Arial"/>
              </a:rPr>
              <a:t>Ulcer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65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dirty="0">
                <a:latin typeface="Arial"/>
                <a:cs typeface="Arial"/>
              </a:rPr>
              <a:t>Venous</a:t>
            </a:r>
            <a:r>
              <a:rPr sz="5400" spc="135" dirty="0">
                <a:latin typeface="Arial"/>
                <a:cs typeface="Arial"/>
              </a:rPr>
              <a:t> Ulcer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650" spc="12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120" dirty="0">
                <a:latin typeface="Arial"/>
                <a:cs typeface="Arial"/>
              </a:rPr>
              <a:t>Neurogenic</a:t>
            </a:r>
            <a:r>
              <a:rPr sz="5400" spc="180" dirty="0">
                <a:latin typeface="Arial"/>
                <a:cs typeface="Arial"/>
              </a:rPr>
              <a:t> </a:t>
            </a:r>
            <a:r>
              <a:rPr sz="5400" spc="-434" dirty="0">
                <a:latin typeface="Arial"/>
                <a:cs typeface="Arial"/>
              </a:rPr>
              <a:t>Ulcer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650" spc="9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90" dirty="0">
                <a:latin typeface="Arial"/>
                <a:cs typeface="Arial"/>
              </a:rPr>
              <a:t>Infective</a:t>
            </a:r>
            <a:r>
              <a:rPr sz="5400" spc="220" dirty="0">
                <a:latin typeface="Arial"/>
                <a:cs typeface="Arial"/>
              </a:rPr>
              <a:t> </a:t>
            </a:r>
            <a:r>
              <a:rPr sz="5400" spc="135" dirty="0">
                <a:latin typeface="Arial"/>
                <a:cs typeface="Arial"/>
              </a:rPr>
              <a:t>Ulcer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399288"/>
            <a:ext cx="5887212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363077"/>
            <a:ext cx="5430520" cy="43980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3650" spc="13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135" dirty="0">
                <a:latin typeface="Arial"/>
                <a:cs typeface="Arial"/>
              </a:rPr>
              <a:t>Tuberculosis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3650" spc="3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35" dirty="0">
                <a:latin typeface="Arial"/>
                <a:cs typeface="Arial"/>
              </a:rPr>
              <a:t>Syphilis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650" spc="16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160" dirty="0">
                <a:latin typeface="Arial"/>
                <a:cs typeface="Arial"/>
              </a:rPr>
              <a:t>Actinomycosis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650" spc="5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55" dirty="0">
                <a:latin typeface="Arial"/>
                <a:cs typeface="Arial"/>
              </a:rPr>
              <a:t>Meleney’s</a:t>
            </a:r>
            <a:r>
              <a:rPr sz="5400" spc="175" dirty="0">
                <a:latin typeface="Arial"/>
                <a:cs typeface="Arial"/>
              </a:rPr>
              <a:t> </a:t>
            </a:r>
            <a:r>
              <a:rPr sz="5400" spc="-320" dirty="0">
                <a:latin typeface="Arial"/>
                <a:cs typeface="Arial"/>
              </a:rPr>
              <a:t>ulcer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650" spc="-7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-75" dirty="0">
                <a:latin typeface="Arial"/>
                <a:cs typeface="Arial"/>
              </a:rPr>
              <a:t>Soft</a:t>
            </a:r>
            <a:r>
              <a:rPr sz="5400" spc="220" dirty="0">
                <a:latin typeface="Arial"/>
                <a:cs typeface="Arial"/>
              </a:rPr>
              <a:t> </a:t>
            </a:r>
            <a:r>
              <a:rPr sz="5400" spc="195" dirty="0">
                <a:latin typeface="Arial"/>
                <a:cs typeface="Arial"/>
              </a:rPr>
              <a:t>sore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7616" y="399288"/>
            <a:ext cx="4070604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363077"/>
            <a:ext cx="7249795" cy="26498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3650" spc="30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30" dirty="0">
                <a:latin typeface="Arial"/>
                <a:cs typeface="Arial"/>
              </a:rPr>
              <a:t>Squamous </a:t>
            </a:r>
            <a:r>
              <a:rPr sz="5400" spc="195" dirty="0">
                <a:latin typeface="Arial"/>
                <a:cs typeface="Arial"/>
              </a:rPr>
              <a:t>cell</a:t>
            </a:r>
            <a:r>
              <a:rPr sz="5400" spc="360" dirty="0">
                <a:latin typeface="Arial"/>
                <a:cs typeface="Arial"/>
              </a:rPr>
              <a:t> </a:t>
            </a:r>
            <a:r>
              <a:rPr sz="5400" spc="15" dirty="0">
                <a:latin typeface="Arial"/>
                <a:cs typeface="Arial"/>
              </a:rPr>
              <a:t>ca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3650" spc="-18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-185" dirty="0">
                <a:latin typeface="Arial"/>
                <a:cs typeface="Arial"/>
              </a:rPr>
              <a:t>Basal </a:t>
            </a:r>
            <a:r>
              <a:rPr sz="5400" spc="190" dirty="0">
                <a:latin typeface="Arial"/>
                <a:cs typeface="Arial"/>
              </a:rPr>
              <a:t>cell</a:t>
            </a:r>
            <a:r>
              <a:rPr sz="5400" spc="610" dirty="0">
                <a:latin typeface="Arial"/>
                <a:cs typeface="Arial"/>
              </a:rPr>
              <a:t> </a:t>
            </a:r>
            <a:r>
              <a:rPr sz="5400" spc="15" dirty="0">
                <a:latin typeface="Arial"/>
                <a:cs typeface="Arial"/>
              </a:rPr>
              <a:t>ca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650" spc="135" dirty="0">
                <a:solidFill>
                  <a:srgbClr val="4F81BC"/>
                </a:solidFill>
                <a:latin typeface="Arial"/>
                <a:cs typeface="Arial"/>
              </a:rPr>
              <a:t></a:t>
            </a:r>
            <a:r>
              <a:rPr sz="5400" spc="135" dirty="0">
                <a:latin typeface="Arial"/>
                <a:cs typeface="Arial"/>
              </a:rPr>
              <a:t>Malignant  </a:t>
            </a:r>
            <a:r>
              <a:rPr sz="5400" spc="215" dirty="0">
                <a:latin typeface="Arial"/>
                <a:cs typeface="Arial"/>
              </a:rPr>
              <a:t>melanoma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855" y="408431"/>
            <a:ext cx="4959096" cy="86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558</Words>
  <Application>Microsoft Office PowerPoint</Application>
  <PresentationFormat>Widescreen</PresentationFormat>
  <Paragraphs>131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Bauhaus 93</vt:lpstr>
      <vt:lpstr>Calibri</vt:lpstr>
      <vt:lpstr>Times New Roman</vt:lpstr>
      <vt:lpstr>Trebuchet MS</vt:lpstr>
      <vt:lpstr>Office Theme</vt:lpstr>
      <vt:lpstr>Dr. Varun.s  Dept.of. Surgery  skhmc </vt:lpstr>
      <vt:lpstr>PowerPoint Presentation</vt:lpstr>
      <vt:lpstr>PowerPoint Presentation</vt:lpstr>
      <vt:lpstr>A. Clinical B.  Pathological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healing ulcers like  traumatic ulcers, venous  Ulcers</vt:lpstr>
      <vt:lpstr>Gummatous  ulcers and trophic  ulcers.</vt:lpstr>
      <vt:lpstr>Tuberculous  ulcers</vt:lpstr>
      <vt:lpstr>Rodent ulcers or  basal cell  carcinoma .</vt:lpstr>
      <vt:lpstr>Squamous cell  carcinoma.</vt:lpstr>
      <vt:lpstr>DEF : This is the part of the ulcer which is exposed 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REGIONAL LYMPH NODES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Varun.s  Dept.of. Surgery  skhmc </dc:title>
  <cp:lastModifiedBy>lions</cp:lastModifiedBy>
  <cp:revision>1</cp:revision>
  <dcterms:created xsi:type="dcterms:W3CDTF">2019-08-06T04:27:02Z</dcterms:created>
  <dcterms:modified xsi:type="dcterms:W3CDTF">2019-08-06T04:30:49Z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2019-08-06T00:00:00Z</vt:filetime>
  </property>
</Properties>
</file>